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85" r:id="rId1"/>
  </p:sldMasterIdLst>
  <p:notesMasterIdLst>
    <p:notesMasterId r:id="rId66"/>
  </p:notesMasterIdLst>
  <p:handoutMasterIdLst>
    <p:handoutMasterId r:id="rId67"/>
  </p:handoutMasterIdLst>
  <p:sldIdLst>
    <p:sldId id="297" r:id="rId2"/>
    <p:sldId id="1294" r:id="rId3"/>
    <p:sldId id="1295" r:id="rId4"/>
    <p:sldId id="1296" r:id="rId5"/>
    <p:sldId id="1297" r:id="rId6"/>
    <p:sldId id="1298" r:id="rId7"/>
    <p:sldId id="1299" r:id="rId8"/>
    <p:sldId id="1339" r:id="rId9"/>
    <p:sldId id="1300" r:id="rId10"/>
    <p:sldId id="1301" r:id="rId11"/>
    <p:sldId id="1302" r:id="rId12"/>
    <p:sldId id="1303" r:id="rId13"/>
    <p:sldId id="1304" r:id="rId14"/>
    <p:sldId id="1305" r:id="rId15"/>
    <p:sldId id="1306" r:id="rId16"/>
    <p:sldId id="1307" r:id="rId17"/>
    <p:sldId id="1308" r:id="rId18"/>
    <p:sldId id="1310" r:id="rId19"/>
    <p:sldId id="1311" r:id="rId20"/>
    <p:sldId id="1312" r:id="rId21"/>
    <p:sldId id="1313" r:id="rId22"/>
    <p:sldId id="1314" r:id="rId23"/>
    <p:sldId id="1337" r:id="rId24"/>
    <p:sldId id="1309" r:id="rId25"/>
    <p:sldId id="1005" r:id="rId26"/>
    <p:sldId id="1006" r:id="rId27"/>
    <p:sldId id="1007" r:id="rId28"/>
    <p:sldId id="1318" r:id="rId29"/>
    <p:sldId id="1009" r:id="rId30"/>
    <p:sldId id="1010" r:id="rId31"/>
    <p:sldId id="1015" r:id="rId32"/>
    <p:sldId id="1319" r:id="rId33"/>
    <p:sldId id="1322" r:id="rId34"/>
    <p:sldId id="1323" r:id="rId35"/>
    <p:sldId id="1324" r:id="rId36"/>
    <p:sldId id="1325" r:id="rId37"/>
    <p:sldId id="1320" r:id="rId38"/>
    <p:sldId id="1326" r:id="rId39"/>
    <p:sldId id="1327" r:id="rId40"/>
    <p:sldId id="1328" r:id="rId41"/>
    <p:sldId id="1329" r:id="rId42"/>
    <p:sldId id="1330" r:id="rId43"/>
    <p:sldId id="1331" r:id="rId44"/>
    <p:sldId id="1321" r:id="rId45"/>
    <p:sldId id="1047" r:id="rId46"/>
    <p:sldId id="1048" r:id="rId47"/>
    <p:sldId id="1049" r:id="rId48"/>
    <p:sldId id="1050" r:id="rId49"/>
    <p:sldId id="1052" r:id="rId50"/>
    <p:sldId id="1055" r:id="rId51"/>
    <p:sldId id="1056" r:id="rId52"/>
    <p:sldId id="1338" r:id="rId53"/>
    <p:sldId id="1058" r:id="rId54"/>
    <p:sldId id="1059" r:id="rId55"/>
    <p:sldId id="1332" r:id="rId56"/>
    <p:sldId id="1333" r:id="rId57"/>
    <p:sldId id="1334" r:id="rId58"/>
    <p:sldId id="1335" r:id="rId59"/>
    <p:sldId id="1340" r:id="rId60"/>
    <p:sldId id="787" r:id="rId61"/>
    <p:sldId id="788" r:id="rId62"/>
    <p:sldId id="1336" r:id="rId63"/>
    <p:sldId id="1341" r:id="rId64"/>
    <p:sldId id="1280" r:id="rId65"/>
  </p:sldIdLst>
  <p:sldSz cx="9144000" cy="5715000" type="screen16x10"/>
  <p:notesSz cx="7099300" cy="10234613"/>
  <p:custShowLst>
    <p:custShow name="Custom Show 1" id="0">
      <p:sldLst/>
    </p:custShow>
  </p:custShowLst>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1800" userDrawn="1">
          <p15:clr>
            <a:srgbClr val="A4A3A4"/>
          </p15:clr>
        </p15:guide>
        <p15:guide id="2" pos="2880" userDrawn="1">
          <p15:clr>
            <a:srgbClr val="A4A3A4"/>
          </p15:clr>
        </p15:guide>
      </p15:sldGuideLst>
    </p:ext>
    <p:ext uri="{2D200454-40CA-4A62-9FC3-DE9A4176ACB9}">
      <p15:notesGuideLst xmlns:p15="http://schemas.microsoft.com/office/powerpoint/2012/main">
        <p15:guide id="1" orient="horz" pos="3224">
          <p15:clr>
            <a:srgbClr val="A4A3A4"/>
          </p15:clr>
        </p15:guide>
        <p15:guide id="2" pos="2236">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E3CBD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017"/>
    <p:restoredTop sz="91781"/>
  </p:normalViewPr>
  <p:slideViewPr>
    <p:cSldViewPr>
      <p:cViewPr varScale="1">
        <p:scale>
          <a:sx n="125" d="100"/>
          <a:sy n="125" d="100"/>
        </p:scale>
        <p:origin x="1336" y="160"/>
      </p:cViewPr>
      <p:guideLst>
        <p:guide orient="horz" pos="1800"/>
        <p:guide pos="2880"/>
      </p:guideLst>
    </p:cSldViewPr>
  </p:slideViewPr>
  <p:notesTextViewPr>
    <p:cViewPr>
      <p:scale>
        <a:sx n="100" d="100"/>
        <a:sy n="100" d="100"/>
      </p:scale>
      <p:origin x="0" y="0"/>
    </p:cViewPr>
  </p:notesTextViewPr>
  <p:sorterViewPr>
    <p:cViewPr>
      <p:scale>
        <a:sx n="66" d="100"/>
        <a:sy n="66" d="100"/>
      </p:scale>
      <p:origin x="0" y="0"/>
    </p:cViewPr>
  </p:sorterViewPr>
  <p:notesViewPr>
    <p:cSldViewPr>
      <p:cViewPr varScale="1">
        <p:scale>
          <a:sx n="67" d="100"/>
          <a:sy n="67" d="100"/>
        </p:scale>
        <p:origin x="-2784" y="-114"/>
      </p:cViewPr>
      <p:guideLst>
        <p:guide orient="horz" pos="3224"/>
        <p:guide pos="2236"/>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43EEB7E-342C-4D44-8425-C98E9D60EF2B}"/>
              </a:ext>
            </a:extLst>
          </p:cNvPr>
          <p:cNvSpPr>
            <a:spLocks noGrp="1"/>
          </p:cNvSpPr>
          <p:nvPr>
            <p:ph type="hdr" sz="quarter"/>
          </p:nvPr>
        </p:nvSpPr>
        <p:spPr>
          <a:xfrm>
            <a:off x="0" y="0"/>
            <a:ext cx="3076575" cy="511175"/>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charset="0"/>
                <a:ea typeface="ＭＳ Ｐゴシック" charset="0"/>
                <a:cs typeface="Arial" charset="0"/>
              </a:defRPr>
            </a:lvl1pPr>
          </a:lstStyle>
          <a:p>
            <a:pPr>
              <a:defRPr/>
            </a:pPr>
            <a:endParaRPr lang="en-GB" dirty="0"/>
          </a:p>
        </p:txBody>
      </p:sp>
      <p:sp>
        <p:nvSpPr>
          <p:cNvPr id="3" name="Date Placeholder 2">
            <a:extLst>
              <a:ext uri="{FF2B5EF4-FFF2-40B4-BE49-F238E27FC236}">
                <a16:creationId xmlns:a16="http://schemas.microsoft.com/office/drawing/2014/main" id="{9A43D0DD-932A-5741-880E-160F8E56A889}"/>
              </a:ext>
            </a:extLst>
          </p:cNvPr>
          <p:cNvSpPr>
            <a:spLocks noGrp="1"/>
          </p:cNvSpPr>
          <p:nvPr>
            <p:ph type="dt" sz="quarter" idx="1"/>
          </p:nvPr>
        </p:nvSpPr>
        <p:spPr>
          <a:xfrm>
            <a:off x="4021138" y="0"/>
            <a:ext cx="3076575" cy="511175"/>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charset="0"/>
                <a:ea typeface="ＭＳ Ｐゴシック" charset="-128"/>
              </a:defRPr>
            </a:lvl1pPr>
          </a:lstStyle>
          <a:p>
            <a:pPr>
              <a:defRPr/>
            </a:pPr>
            <a:fld id="{C1C3F073-AC64-0F45-9937-4D0EE9B5E984}" type="datetimeFigureOut">
              <a:rPr lang="en-GB" altLang="en-US"/>
              <a:pPr>
                <a:defRPr/>
              </a:pPr>
              <a:t>29/12/2023</a:t>
            </a:fld>
            <a:endParaRPr lang="en-GB" altLang="en-US" dirty="0"/>
          </a:p>
        </p:txBody>
      </p:sp>
      <p:sp>
        <p:nvSpPr>
          <p:cNvPr id="4" name="Footer Placeholder 3">
            <a:extLst>
              <a:ext uri="{FF2B5EF4-FFF2-40B4-BE49-F238E27FC236}">
                <a16:creationId xmlns:a16="http://schemas.microsoft.com/office/drawing/2014/main" id="{8A873E12-75FF-1948-A0BC-C4BC40ED2AEF}"/>
              </a:ext>
            </a:extLst>
          </p:cNvPr>
          <p:cNvSpPr>
            <a:spLocks noGrp="1"/>
          </p:cNvSpPr>
          <p:nvPr>
            <p:ph type="ftr" sz="quarter" idx="2"/>
          </p:nvPr>
        </p:nvSpPr>
        <p:spPr>
          <a:xfrm>
            <a:off x="0" y="9721850"/>
            <a:ext cx="3076575" cy="511175"/>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charset="0"/>
                <a:ea typeface="ＭＳ Ｐゴシック" charset="0"/>
                <a:cs typeface="Arial" charset="0"/>
              </a:defRPr>
            </a:lvl1pPr>
          </a:lstStyle>
          <a:p>
            <a:pPr>
              <a:defRPr/>
            </a:pPr>
            <a:endParaRPr lang="en-GB" dirty="0"/>
          </a:p>
        </p:txBody>
      </p:sp>
      <p:sp>
        <p:nvSpPr>
          <p:cNvPr id="5" name="Slide Number Placeholder 4">
            <a:extLst>
              <a:ext uri="{FF2B5EF4-FFF2-40B4-BE49-F238E27FC236}">
                <a16:creationId xmlns:a16="http://schemas.microsoft.com/office/drawing/2014/main" id="{A174CBEF-A2D1-1F49-8374-059301F11E29}"/>
              </a:ext>
            </a:extLst>
          </p:cNvPr>
          <p:cNvSpPr>
            <a:spLocks noGrp="1"/>
          </p:cNvSpPr>
          <p:nvPr>
            <p:ph type="sldNum" sz="quarter" idx="3"/>
          </p:nvPr>
        </p:nvSpPr>
        <p:spPr>
          <a:xfrm>
            <a:off x="4021138" y="9721850"/>
            <a:ext cx="3076575" cy="511175"/>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panose="020F0502020204030204" pitchFamily="34" charset="0"/>
              </a:defRPr>
            </a:lvl1pPr>
          </a:lstStyle>
          <a:p>
            <a:fld id="{2DDEE506-C1C1-F54C-BD40-4038D1DAC300}" type="slidenum">
              <a:rPr lang="en-GB" altLang="en-US"/>
              <a:pPr/>
              <a:t>‹#›</a:t>
            </a:fld>
            <a:endParaRPr lang="en-GB" altLang="en-US" dirty="0"/>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D6C4E84-BDFC-C845-8F71-4073A1793A60}"/>
              </a:ext>
            </a:extLst>
          </p:cNvPr>
          <p:cNvSpPr>
            <a:spLocks noGrp="1"/>
          </p:cNvSpPr>
          <p:nvPr>
            <p:ph type="hdr" sz="quarter"/>
          </p:nvPr>
        </p:nvSpPr>
        <p:spPr>
          <a:xfrm>
            <a:off x="0" y="0"/>
            <a:ext cx="3076575" cy="511175"/>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charset="0"/>
                <a:ea typeface="ＭＳ Ｐゴシック" charset="0"/>
                <a:cs typeface="Arial" charset="0"/>
              </a:defRPr>
            </a:lvl1pPr>
          </a:lstStyle>
          <a:p>
            <a:pPr>
              <a:defRPr/>
            </a:pPr>
            <a:endParaRPr lang="en-GB" dirty="0"/>
          </a:p>
        </p:txBody>
      </p:sp>
      <p:sp>
        <p:nvSpPr>
          <p:cNvPr id="3" name="Date Placeholder 2">
            <a:extLst>
              <a:ext uri="{FF2B5EF4-FFF2-40B4-BE49-F238E27FC236}">
                <a16:creationId xmlns:a16="http://schemas.microsoft.com/office/drawing/2014/main" id="{20CA4964-B399-484A-8577-D0634ABA68EC}"/>
              </a:ext>
            </a:extLst>
          </p:cNvPr>
          <p:cNvSpPr>
            <a:spLocks noGrp="1"/>
          </p:cNvSpPr>
          <p:nvPr>
            <p:ph type="dt" idx="1"/>
          </p:nvPr>
        </p:nvSpPr>
        <p:spPr>
          <a:xfrm>
            <a:off x="4021138" y="0"/>
            <a:ext cx="3076575" cy="511175"/>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charset="0"/>
                <a:ea typeface="ＭＳ Ｐゴシック" charset="-128"/>
              </a:defRPr>
            </a:lvl1pPr>
          </a:lstStyle>
          <a:p>
            <a:pPr>
              <a:defRPr/>
            </a:pPr>
            <a:fld id="{8232F774-E9B5-3D45-8CA4-AA6FA7471BBC}" type="datetimeFigureOut">
              <a:rPr lang="en-GB" altLang="en-US"/>
              <a:pPr>
                <a:defRPr/>
              </a:pPr>
              <a:t>29/12/2023</a:t>
            </a:fld>
            <a:endParaRPr lang="en-GB" altLang="en-US" dirty="0"/>
          </a:p>
        </p:txBody>
      </p:sp>
      <p:sp>
        <p:nvSpPr>
          <p:cNvPr id="4" name="Slide Image Placeholder 3">
            <a:extLst>
              <a:ext uri="{FF2B5EF4-FFF2-40B4-BE49-F238E27FC236}">
                <a16:creationId xmlns:a16="http://schemas.microsoft.com/office/drawing/2014/main" id="{FB514B9D-D61E-4F4B-9546-FEC972D4D34A}"/>
              </a:ext>
            </a:extLst>
          </p:cNvPr>
          <p:cNvSpPr>
            <a:spLocks noGrp="1" noRot="1" noChangeAspect="1"/>
          </p:cNvSpPr>
          <p:nvPr>
            <p:ph type="sldImg" idx="2"/>
          </p:nvPr>
        </p:nvSpPr>
        <p:spPr>
          <a:xfrm>
            <a:off x="479425" y="768350"/>
            <a:ext cx="6140450" cy="3838575"/>
          </a:xfrm>
          <a:prstGeom prst="rect">
            <a:avLst/>
          </a:prstGeom>
          <a:noFill/>
          <a:ln w="12700">
            <a:solidFill>
              <a:prstClr val="black"/>
            </a:solidFill>
          </a:ln>
        </p:spPr>
        <p:txBody>
          <a:bodyPr vert="horz" lIns="91440" tIns="45720" rIns="91440" bIns="45720" rtlCol="0" anchor="ctr"/>
          <a:lstStyle/>
          <a:p>
            <a:pPr lvl="0"/>
            <a:endParaRPr lang="en-GB" noProof="0" dirty="0"/>
          </a:p>
        </p:txBody>
      </p:sp>
      <p:sp>
        <p:nvSpPr>
          <p:cNvPr id="5" name="Notes Placeholder 4">
            <a:extLst>
              <a:ext uri="{FF2B5EF4-FFF2-40B4-BE49-F238E27FC236}">
                <a16:creationId xmlns:a16="http://schemas.microsoft.com/office/drawing/2014/main" id="{63A3D1E0-B275-2942-BD74-B78E50E55750}"/>
              </a:ext>
            </a:extLst>
          </p:cNvPr>
          <p:cNvSpPr>
            <a:spLocks noGrp="1"/>
          </p:cNvSpPr>
          <p:nvPr>
            <p:ph type="body" sz="quarter" idx="3"/>
          </p:nvPr>
        </p:nvSpPr>
        <p:spPr>
          <a:xfrm>
            <a:off x="709613" y="4862513"/>
            <a:ext cx="5680075" cy="4603750"/>
          </a:xfrm>
          <a:prstGeom prst="rect">
            <a:avLst/>
          </a:prstGeom>
        </p:spPr>
        <p:txBody>
          <a:bodyPr vert="horz" wrap="square" lIns="91440" tIns="45720" rIns="91440" bIns="45720" numCol="1" anchor="t" anchorCtr="0" compatLnSpc="1">
            <a:prstTxWarp prst="textNoShape">
              <a:avLst/>
            </a:prstTxWarp>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6" name="Footer Placeholder 5">
            <a:extLst>
              <a:ext uri="{FF2B5EF4-FFF2-40B4-BE49-F238E27FC236}">
                <a16:creationId xmlns:a16="http://schemas.microsoft.com/office/drawing/2014/main" id="{0C77B21E-BA26-5844-B79E-C0C486E03839}"/>
              </a:ext>
            </a:extLst>
          </p:cNvPr>
          <p:cNvSpPr>
            <a:spLocks noGrp="1"/>
          </p:cNvSpPr>
          <p:nvPr>
            <p:ph type="ftr" sz="quarter" idx="4"/>
          </p:nvPr>
        </p:nvSpPr>
        <p:spPr>
          <a:xfrm>
            <a:off x="0" y="9721850"/>
            <a:ext cx="3076575" cy="511175"/>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charset="0"/>
                <a:ea typeface="ＭＳ Ｐゴシック" charset="0"/>
                <a:cs typeface="Arial" charset="0"/>
              </a:defRPr>
            </a:lvl1pPr>
          </a:lstStyle>
          <a:p>
            <a:pPr>
              <a:defRPr/>
            </a:pPr>
            <a:endParaRPr lang="en-GB" dirty="0"/>
          </a:p>
        </p:txBody>
      </p:sp>
      <p:sp>
        <p:nvSpPr>
          <p:cNvPr id="7" name="Slide Number Placeholder 6">
            <a:extLst>
              <a:ext uri="{FF2B5EF4-FFF2-40B4-BE49-F238E27FC236}">
                <a16:creationId xmlns:a16="http://schemas.microsoft.com/office/drawing/2014/main" id="{9866462E-DFBE-F243-A709-392C7B2F87A7}"/>
              </a:ext>
            </a:extLst>
          </p:cNvPr>
          <p:cNvSpPr>
            <a:spLocks noGrp="1"/>
          </p:cNvSpPr>
          <p:nvPr>
            <p:ph type="sldNum" sz="quarter" idx="5"/>
          </p:nvPr>
        </p:nvSpPr>
        <p:spPr>
          <a:xfrm>
            <a:off x="4021138" y="9721850"/>
            <a:ext cx="3076575" cy="511175"/>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panose="020F0502020204030204" pitchFamily="34" charset="0"/>
              </a:defRPr>
            </a:lvl1pPr>
          </a:lstStyle>
          <a:p>
            <a:fld id="{59214167-E1A5-3945-8E06-82ED2D3A03C3}" type="slidenum">
              <a:rPr lang="en-GB" altLang="en-US"/>
              <a:pPr/>
              <a:t>‹#›</a:t>
            </a:fld>
            <a:endParaRPr lang="en-GB" altLang="en-US" dirty="0"/>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ＭＳ Ｐゴシック" charset="0"/>
        <a:cs typeface="+mn-cs"/>
      </a:defRPr>
    </a:lvl1pPr>
    <a:lvl2pPr marL="457200" algn="l" rtl="0" eaLnBrk="0" fontAlgn="base" hangingPunct="0">
      <a:spcBef>
        <a:spcPct val="30000"/>
      </a:spcBef>
      <a:spcAft>
        <a:spcPct val="0"/>
      </a:spcAft>
      <a:defRPr sz="1200" kern="1200">
        <a:solidFill>
          <a:schemeClr val="tx1"/>
        </a:solidFill>
        <a:latin typeface="+mn-lt"/>
        <a:ea typeface="ＭＳ Ｐゴシック" charset="0"/>
        <a:cs typeface="+mn-cs"/>
      </a:defRPr>
    </a:lvl2pPr>
    <a:lvl3pPr marL="914400" algn="l" rtl="0" eaLnBrk="0" fontAlgn="base" hangingPunct="0">
      <a:spcBef>
        <a:spcPct val="30000"/>
      </a:spcBef>
      <a:spcAft>
        <a:spcPct val="0"/>
      </a:spcAft>
      <a:defRPr sz="1200" kern="1200">
        <a:solidFill>
          <a:schemeClr val="tx1"/>
        </a:solidFill>
        <a:latin typeface="+mn-lt"/>
        <a:ea typeface="ＭＳ Ｐゴシック" charset="0"/>
        <a:cs typeface="+mn-cs"/>
      </a:defRPr>
    </a:lvl3pPr>
    <a:lvl4pPr marL="1371600" algn="l" rtl="0" eaLnBrk="0" fontAlgn="base" hangingPunct="0">
      <a:spcBef>
        <a:spcPct val="30000"/>
      </a:spcBef>
      <a:spcAft>
        <a:spcPct val="0"/>
      </a:spcAft>
      <a:defRPr sz="1200" kern="1200">
        <a:solidFill>
          <a:schemeClr val="tx1"/>
        </a:solidFill>
        <a:latin typeface="+mn-lt"/>
        <a:ea typeface="ＭＳ Ｐゴシック" charset="0"/>
        <a:cs typeface="+mn-cs"/>
      </a:defRPr>
    </a:lvl4pPr>
    <a:lvl5pPr marL="1828800" algn="l" rtl="0" eaLnBrk="0" fontAlgn="base" hangingPunct="0">
      <a:spcBef>
        <a:spcPct val="30000"/>
      </a:spcBef>
      <a:spcAft>
        <a:spcPct val="0"/>
      </a:spcAft>
      <a:defRPr sz="1200" kern="1200">
        <a:solidFill>
          <a:schemeClr val="tx1"/>
        </a:solidFill>
        <a:latin typeface="+mn-lt"/>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Slide Image Placeholder 1">
            <a:extLst>
              <a:ext uri="{FF2B5EF4-FFF2-40B4-BE49-F238E27FC236}">
                <a16:creationId xmlns:a16="http://schemas.microsoft.com/office/drawing/2014/main" id="{EA98A093-E190-1643-8621-BBE2A9C510CB}"/>
              </a:ext>
            </a:extLst>
          </p:cNvPr>
          <p:cNvSpPr>
            <a:spLocks noGrp="1" noRot="1" noChangeAspect="1" noTextEdit="1"/>
          </p:cNvSpPr>
          <p:nvPr>
            <p:ph type="sldImg"/>
          </p:nvPr>
        </p:nvSpPr>
        <p:spPr bwMode="auto">
          <a:xfrm>
            <a:off x="479425" y="768350"/>
            <a:ext cx="6140450" cy="383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0" name="Notes Placeholder 2">
            <a:extLst>
              <a:ext uri="{FF2B5EF4-FFF2-40B4-BE49-F238E27FC236}">
                <a16:creationId xmlns:a16="http://schemas.microsoft.com/office/drawing/2014/main" id="{F89A2DD9-251B-444E-A338-898649BE3D98}"/>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GB" altLang="en-US" dirty="0">
              <a:ea typeface="ＭＳ Ｐゴシック" panose="020B0600070205080204" pitchFamily="34" charset="-128"/>
            </a:endParaRPr>
          </a:p>
        </p:txBody>
      </p:sp>
      <p:sp>
        <p:nvSpPr>
          <p:cNvPr id="17411" name="Slide Number Placeholder 3">
            <a:extLst>
              <a:ext uri="{FF2B5EF4-FFF2-40B4-BE49-F238E27FC236}">
                <a16:creationId xmlns:a16="http://schemas.microsoft.com/office/drawing/2014/main" id="{5997BF2D-BD94-1048-9965-9A6B956FA52A}"/>
              </a:ext>
            </a:extLst>
          </p:cNvPr>
          <p:cNvSpPr txBox="1">
            <a:spLocks noGrp="1"/>
          </p:cNvSpPr>
          <p:nvPr/>
        </p:nvSpPr>
        <p:spPr bwMode="auto">
          <a:xfrm>
            <a:off x="4021138" y="9721850"/>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lgn="r" eaLnBrk="1" hangingPunct="1"/>
            <a:fld id="{8E0D41DE-6798-4242-A467-5F112D2E08E5}" type="slidenum">
              <a:rPr lang="en-GB" altLang="en-US" sz="1200">
                <a:latin typeface="Calibri" panose="020F0502020204030204" pitchFamily="34" charset="0"/>
              </a:rPr>
              <a:pPr algn="r" eaLnBrk="1" hangingPunct="1"/>
              <a:t>1</a:t>
            </a:fld>
            <a:endParaRPr lang="en-GB" altLang="en-US" sz="1200" dirty="0">
              <a:latin typeface="Calibri" panose="020F0502020204030204"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775355"/>
            <a:ext cx="7772400" cy="1225021"/>
          </a:xfrm>
        </p:spPr>
        <p:txBody>
          <a:bodyPr/>
          <a:lstStyle/>
          <a:p>
            <a:r>
              <a:rPr lang="en-US" dirty="0"/>
              <a:t>Click to edit Master title style</a:t>
            </a:r>
            <a:endParaRPr lang="en-GB" dirty="0"/>
          </a:p>
        </p:txBody>
      </p:sp>
      <p:sp>
        <p:nvSpPr>
          <p:cNvPr id="3" name="Subtitle 2"/>
          <p:cNvSpPr>
            <a:spLocks noGrp="1"/>
          </p:cNvSpPr>
          <p:nvPr>
            <p:ph type="subTitle" idx="1"/>
          </p:nvPr>
        </p:nvSpPr>
        <p:spPr>
          <a:xfrm>
            <a:off x="1371600" y="3238500"/>
            <a:ext cx="6400800" cy="1460500"/>
          </a:xfrm>
        </p:spPr>
        <p:txBody>
          <a:bodyPr/>
          <a:lstStyle>
            <a:lvl1pPr marL="0" indent="0" algn="ctr">
              <a:buNone/>
              <a:defRPr/>
            </a:lvl1pPr>
            <a:lvl2pPr marL="380985" indent="0" algn="ctr">
              <a:buNone/>
              <a:defRPr/>
            </a:lvl2pPr>
            <a:lvl3pPr marL="761970" indent="0" algn="ctr">
              <a:buNone/>
              <a:defRPr/>
            </a:lvl3pPr>
            <a:lvl4pPr marL="1142954" indent="0" algn="ctr">
              <a:buNone/>
              <a:defRPr/>
            </a:lvl4pPr>
            <a:lvl5pPr marL="1523939" indent="0" algn="ctr">
              <a:buNone/>
              <a:defRPr/>
            </a:lvl5pPr>
            <a:lvl6pPr marL="1904924" indent="0" algn="ctr">
              <a:buNone/>
              <a:defRPr/>
            </a:lvl6pPr>
            <a:lvl7pPr marL="2285909" indent="0" algn="ctr">
              <a:buNone/>
              <a:defRPr/>
            </a:lvl7pPr>
            <a:lvl8pPr marL="2666893" indent="0" algn="ctr">
              <a:buNone/>
              <a:defRPr/>
            </a:lvl8pPr>
            <a:lvl9pPr marL="3047878" indent="0" algn="ctr">
              <a:buNone/>
              <a:defRPr/>
            </a:lvl9pPr>
          </a:lstStyle>
          <a:p>
            <a:r>
              <a:rPr lang="en-US"/>
              <a:t>Click to edit Master subtitle style</a:t>
            </a:r>
            <a:endParaRPr lang="en-GB"/>
          </a:p>
        </p:txBody>
      </p:sp>
      <p:sp>
        <p:nvSpPr>
          <p:cNvPr id="4" name="Rectangle 4">
            <a:extLst>
              <a:ext uri="{FF2B5EF4-FFF2-40B4-BE49-F238E27FC236}">
                <a16:creationId xmlns:a16="http://schemas.microsoft.com/office/drawing/2014/main" id="{7D904B62-305C-9C42-89D2-6119E8D3FBC9}"/>
              </a:ext>
            </a:extLst>
          </p:cNvPr>
          <p:cNvSpPr>
            <a:spLocks noGrp="1" noChangeArrowheads="1"/>
          </p:cNvSpPr>
          <p:nvPr>
            <p:ph type="dt" sz="half" idx="10"/>
          </p:nvPr>
        </p:nvSpPr>
        <p:spPr>
          <a:ln/>
        </p:spPr>
        <p:txBody>
          <a:bodyPr/>
          <a:lstStyle>
            <a:lvl1pPr>
              <a:defRPr/>
            </a:lvl1pPr>
          </a:lstStyle>
          <a:p>
            <a:pPr>
              <a:defRPr/>
            </a:pPr>
            <a:fld id="{5E86D6CB-748E-2A4D-9235-ACA1CC8B3124}" type="datetime1">
              <a:rPr lang="en-GB" altLang="en-US"/>
              <a:pPr>
                <a:defRPr/>
              </a:pPr>
              <a:t>29/12/2023</a:t>
            </a:fld>
            <a:endParaRPr lang="en-GB" altLang="en-US" dirty="0"/>
          </a:p>
        </p:txBody>
      </p:sp>
      <p:sp>
        <p:nvSpPr>
          <p:cNvPr id="5" name="Rectangle 5">
            <a:extLst>
              <a:ext uri="{FF2B5EF4-FFF2-40B4-BE49-F238E27FC236}">
                <a16:creationId xmlns:a16="http://schemas.microsoft.com/office/drawing/2014/main" id="{A20A5CDC-63CE-2149-BB64-1D172ABCAE45}"/>
              </a:ext>
            </a:extLst>
          </p:cNvPr>
          <p:cNvSpPr>
            <a:spLocks noGrp="1" noChangeArrowheads="1"/>
          </p:cNvSpPr>
          <p:nvPr>
            <p:ph type="ftr" sz="quarter" idx="11"/>
          </p:nvPr>
        </p:nvSpPr>
        <p:spPr>
          <a:ln/>
        </p:spPr>
        <p:txBody>
          <a:bodyPr/>
          <a:lstStyle>
            <a:lvl1pPr>
              <a:defRPr/>
            </a:lvl1pPr>
          </a:lstStyle>
          <a:p>
            <a:pPr>
              <a:defRPr/>
            </a:pPr>
            <a:endParaRPr lang="en-GB" dirty="0"/>
          </a:p>
        </p:txBody>
      </p:sp>
      <p:sp>
        <p:nvSpPr>
          <p:cNvPr id="6" name="Rectangle 6">
            <a:extLst>
              <a:ext uri="{FF2B5EF4-FFF2-40B4-BE49-F238E27FC236}">
                <a16:creationId xmlns:a16="http://schemas.microsoft.com/office/drawing/2014/main" id="{456E990A-4372-3143-8C6B-05BF7CBDF335}"/>
              </a:ext>
            </a:extLst>
          </p:cNvPr>
          <p:cNvSpPr>
            <a:spLocks noGrp="1" noChangeArrowheads="1"/>
          </p:cNvSpPr>
          <p:nvPr>
            <p:ph type="sldNum" sz="quarter" idx="12"/>
          </p:nvPr>
        </p:nvSpPr>
        <p:spPr>
          <a:ln/>
        </p:spPr>
        <p:txBody>
          <a:bodyPr/>
          <a:lstStyle>
            <a:lvl1pPr>
              <a:defRPr/>
            </a:lvl1pPr>
          </a:lstStyle>
          <a:p>
            <a:fld id="{EA06C18F-E135-A341-9ACE-C10EE9C0B8A2}" type="slidenum">
              <a:rPr lang="en-GB" altLang="en-US"/>
              <a:pPr/>
              <a:t>‹#›</a:t>
            </a:fld>
            <a:endParaRPr lang="en-GB" altLang="en-US" dirty="0"/>
          </a:p>
        </p:txBody>
      </p:sp>
    </p:spTree>
    <p:extLst>
      <p:ext uri="{BB962C8B-B14F-4D97-AF65-F5344CB8AC3E}">
        <p14:creationId xmlns:p14="http://schemas.microsoft.com/office/powerpoint/2010/main" val="6986408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Gill Sans MT" panose="020B0502020104020203" pitchFamily="34" charset="77"/>
                <a:ea typeface="Helvetica Neue" panose="02000503000000020004" pitchFamily="2" charset="0"/>
                <a:cs typeface="Helvetica Neue" panose="02000503000000020004" pitchFamily="2" charset="0"/>
              </a:defRPr>
            </a:lvl1pPr>
          </a:lstStyle>
          <a:p>
            <a:r>
              <a:rPr lang="en-US" dirty="0"/>
              <a:t>Click to edit Master title style</a:t>
            </a:r>
            <a:endParaRPr lang="en-GB" dirty="0"/>
          </a:p>
        </p:txBody>
      </p:sp>
      <p:sp>
        <p:nvSpPr>
          <p:cNvPr id="3" name="Content Placeholder 2"/>
          <p:cNvSpPr>
            <a:spLocks noGrp="1"/>
          </p:cNvSpPr>
          <p:nvPr>
            <p:ph idx="1"/>
          </p:nvPr>
        </p:nvSpPr>
        <p:spPr/>
        <p:txBody>
          <a:bodyPr/>
          <a:lstStyle>
            <a:lvl1pPr>
              <a:spcAft>
                <a:spcPts val="600"/>
              </a:spcAft>
              <a:defRPr>
                <a:latin typeface="Gill Sans MT" panose="020B0502020104020203" pitchFamily="34" charset="77"/>
                <a:ea typeface="Helvetica Neue" panose="02000503000000020004" pitchFamily="2" charset="0"/>
                <a:cs typeface="Helvetica Neue" panose="02000503000000020004" pitchFamily="2" charset="0"/>
              </a:defRPr>
            </a:lvl1pPr>
            <a:lvl2pPr>
              <a:spcAft>
                <a:spcPts val="600"/>
              </a:spcAft>
              <a:defRPr>
                <a:latin typeface="Gill Sans MT" panose="020B0502020104020203" pitchFamily="34" charset="77"/>
                <a:ea typeface="Helvetica Neue" panose="02000503000000020004" pitchFamily="2" charset="0"/>
                <a:cs typeface="Helvetica Neue" panose="02000503000000020004" pitchFamily="2" charset="0"/>
              </a:defRPr>
            </a:lvl2pPr>
            <a:lvl3pPr>
              <a:spcAft>
                <a:spcPts val="600"/>
              </a:spcAft>
              <a:defRPr>
                <a:latin typeface="Gill Sans MT" panose="020B0502020104020203" pitchFamily="34" charset="77"/>
                <a:ea typeface="Helvetica Neue" panose="02000503000000020004" pitchFamily="2" charset="0"/>
                <a:cs typeface="Helvetica Neue" panose="02000503000000020004" pitchFamily="2" charset="0"/>
              </a:defRPr>
            </a:lvl3pPr>
            <a:lvl4pPr>
              <a:spcAft>
                <a:spcPts val="600"/>
              </a:spcAft>
              <a:defRPr>
                <a:latin typeface="Gill Sans MT" panose="020B0502020104020203" pitchFamily="34" charset="77"/>
                <a:ea typeface="Helvetica Neue" panose="02000503000000020004" pitchFamily="2" charset="0"/>
                <a:cs typeface="Helvetica Neue" panose="02000503000000020004" pitchFamily="2" charset="0"/>
              </a:defRPr>
            </a:lvl4pPr>
            <a:lvl5pPr>
              <a:spcAft>
                <a:spcPts val="600"/>
              </a:spcAft>
              <a:defRPr>
                <a:latin typeface="Gill Sans MT" panose="020B0502020104020203" pitchFamily="34" charset="77"/>
                <a:ea typeface="Helvetica Neue" panose="02000503000000020004" pitchFamily="2" charset="0"/>
                <a:cs typeface="Helvetica Neue" panose="02000503000000020004" pitchFamily="2"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Rectangle 4">
            <a:extLst>
              <a:ext uri="{FF2B5EF4-FFF2-40B4-BE49-F238E27FC236}">
                <a16:creationId xmlns:a16="http://schemas.microsoft.com/office/drawing/2014/main" id="{9F80C212-5C02-0841-968F-9F42CEC69851}"/>
              </a:ext>
            </a:extLst>
          </p:cNvPr>
          <p:cNvSpPr>
            <a:spLocks noGrp="1" noChangeArrowheads="1"/>
          </p:cNvSpPr>
          <p:nvPr>
            <p:ph type="dt" sz="half" idx="10"/>
          </p:nvPr>
        </p:nvSpPr>
        <p:spPr>
          <a:ln/>
        </p:spPr>
        <p:txBody>
          <a:bodyPr/>
          <a:lstStyle>
            <a:lvl1pPr>
              <a:defRPr>
                <a:latin typeface="Gill Sans MT" panose="020B0502020104020203" pitchFamily="34" charset="77"/>
                <a:ea typeface="Helvetica Neue" panose="02000503000000020004" pitchFamily="2" charset="0"/>
                <a:cs typeface="Helvetica Neue" panose="02000503000000020004" pitchFamily="2" charset="0"/>
              </a:defRPr>
            </a:lvl1pPr>
          </a:lstStyle>
          <a:p>
            <a:pPr>
              <a:defRPr/>
            </a:pPr>
            <a:fld id="{D9BFEE09-3372-E049-AB13-389BF2DB6A64}" type="datetime1">
              <a:rPr lang="en-GB" altLang="en-US" smtClean="0"/>
              <a:pPr>
                <a:defRPr/>
              </a:pPr>
              <a:t>29/12/2023</a:t>
            </a:fld>
            <a:endParaRPr lang="en-GB" altLang="en-US" dirty="0"/>
          </a:p>
        </p:txBody>
      </p:sp>
      <p:sp>
        <p:nvSpPr>
          <p:cNvPr id="5" name="Rectangle 5">
            <a:extLst>
              <a:ext uri="{FF2B5EF4-FFF2-40B4-BE49-F238E27FC236}">
                <a16:creationId xmlns:a16="http://schemas.microsoft.com/office/drawing/2014/main" id="{6E5D9107-6114-9943-80E2-AE83171C7863}"/>
              </a:ext>
            </a:extLst>
          </p:cNvPr>
          <p:cNvSpPr>
            <a:spLocks noGrp="1" noChangeArrowheads="1"/>
          </p:cNvSpPr>
          <p:nvPr>
            <p:ph type="ftr" sz="quarter" idx="11"/>
          </p:nvPr>
        </p:nvSpPr>
        <p:spPr>
          <a:ln/>
        </p:spPr>
        <p:txBody>
          <a:bodyPr/>
          <a:lstStyle>
            <a:lvl1pPr>
              <a:defRPr>
                <a:latin typeface="Gill Sans MT" panose="020B0502020104020203" pitchFamily="34" charset="77"/>
                <a:ea typeface="Helvetica Neue" panose="02000503000000020004" pitchFamily="2" charset="0"/>
                <a:cs typeface="Helvetica Neue" panose="02000503000000020004" pitchFamily="2" charset="0"/>
              </a:defRPr>
            </a:lvl1pPr>
          </a:lstStyle>
          <a:p>
            <a:pPr>
              <a:defRPr/>
            </a:pPr>
            <a:endParaRPr lang="en-GB" dirty="0"/>
          </a:p>
        </p:txBody>
      </p:sp>
      <p:sp>
        <p:nvSpPr>
          <p:cNvPr id="6" name="Rectangle 6">
            <a:extLst>
              <a:ext uri="{FF2B5EF4-FFF2-40B4-BE49-F238E27FC236}">
                <a16:creationId xmlns:a16="http://schemas.microsoft.com/office/drawing/2014/main" id="{307A0751-7085-4346-AA45-3E148D7EEA8C}"/>
              </a:ext>
            </a:extLst>
          </p:cNvPr>
          <p:cNvSpPr>
            <a:spLocks noGrp="1" noChangeArrowheads="1"/>
          </p:cNvSpPr>
          <p:nvPr>
            <p:ph type="sldNum" sz="quarter" idx="12"/>
          </p:nvPr>
        </p:nvSpPr>
        <p:spPr>
          <a:ln/>
        </p:spPr>
        <p:txBody>
          <a:bodyPr/>
          <a:lstStyle>
            <a:lvl1pPr>
              <a:defRPr>
                <a:latin typeface="Gill Sans MT" panose="020B0502020104020203" pitchFamily="34" charset="77"/>
                <a:ea typeface="Helvetica Neue" panose="02000503000000020004" pitchFamily="2" charset="0"/>
                <a:cs typeface="Helvetica Neue" panose="02000503000000020004" pitchFamily="2" charset="0"/>
              </a:defRPr>
            </a:lvl1pPr>
          </a:lstStyle>
          <a:p>
            <a:fld id="{44E22EE9-B8A0-0641-9265-052CFE9B95A7}" type="slidenum">
              <a:rPr lang="en-GB" altLang="en-US" smtClean="0"/>
              <a:pPr/>
              <a:t>‹#›</a:t>
            </a:fld>
            <a:endParaRPr lang="en-GB" altLang="en-US" dirty="0"/>
          </a:p>
        </p:txBody>
      </p:sp>
    </p:spTree>
    <p:extLst>
      <p:ext uri="{BB962C8B-B14F-4D97-AF65-F5344CB8AC3E}">
        <p14:creationId xmlns:p14="http://schemas.microsoft.com/office/powerpoint/2010/main" val="14497800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672417"/>
            <a:ext cx="7772400" cy="1135063"/>
          </a:xfrm>
        </p:spPr>
        <p:txBody>
          <a:bodyPr anchor="t"/>
          <a:lstStyle>
            <a:lvl1pPr algn="l">
              <a:defRPr sz="3333" b="1" cap="all"/>
            </a:lvl1pPr>
          </a:lstStyle>
          <a:p>
            <a:r>
              <a:rPr lang="en-US"/>
              <a:t>Click to edit Master title style</a:t>
            </a:r>
            <a:endParaRPr lang="en-GB"/>
          </a:p>
        </p:txBody>
      </p:sp>
      <p:sp>
        <p:nvSpPr>
          <p:cNvPr id="3" name="Text Placeholder 2"/>
          <p:cNvSpPr>
            <a:spLocks noGrp="1"/>
          </p:cNvSpPr>
          <p:nvPr>
            <p:ph type="body" idx="1"/>
          </p:nvPr>
        </p:nvSpPr>
        <p:spPr>
          <a:xfrm>
            <a:off x="722313" y="2422261"/>
            <a:ext cx="7772400" cy="1250156"/>
          </a:xfrm>
        </p:spPr>
        <p:txBody>
          <a:bodyPr anchor="b"/>
          <a:lstStyle>
            <a:lvl1pPr marL="0" indent="0">
              <a:buNone/>
              <a:defRPr sz="1667"/>
            </a:lvl1pPr>
            <a:lvl2pPr marL="380985" indent="0">
              <a:buNone/>
              <a:defRPr sz="1500"/>
            </a:lvl2pPr>
            <a:lvl3pPr marL="761970" indent="0">
              <a:buNone/>
              <a:defRPr sz="1333"/>
            </a:lvl3pPr>
            <a:lvl4pPr marL="1142954" indent="0">
              <a:buNone/>
              <a:defRPr sz="1167"/>
            </a:lvl4pPr>
            <a:lvl5pPr marL="1523939" indent="0">
              <a:buNone/>
              <a:defRPr sz="1167"/>
            </a:lvl5pPr>
            <a:lvl6pPr marL="1904924" indent="0">
              <a:buNone/>
              <a:defRPr sz="1167"/>
            </a:lvl6pPr>
            <a:lvl7pPr marL="2285909" indent="0">
              <a:buNone/>
              <a:defRPr sz="1167"/>
            </a:lvl7pPr>
            <a:lvl8pPr marL="2666893" indent="0">
              <a:buNone/>
              <a:defRPr sz="1167"/>
            </a:lvl8pPr>
            <a:lvl9pPr marL="3047878" indent="0">
              <a:buNone/>
              <a:defRPr sz="1167"/>
            </a:lvl9pPr>
          </a:lstStyle>
          <a:p>
            <a:pPr lvl="0"/>
            <a:r>
              <a:rPr lang="en-US"/>
              <a:t>Click to edit Master text styles</a:t>
            </a:r>
          </a:p>
        </p:txBody>
      </p:sp>
      <p:sp>
        <p:nvSpPr>
          <p:cNvPr id="4" name="Rectangle 4">
            <a:extLst>
              <a:ext uri="{FF2B5EF4-FFF2-40B4-BE49-F238E27FC236}">
                <a16:creationId xmlns:a16="http://schemas.microsoft.com/office/drawing/2014/main" id="{0993CF81-ACE4-4544-B7C6-4B3AA9A98B33}"/>
              </a:ext>
            </a:extLst>
          </p:cNvPr>
          <p:cNvSpPr>
            <a:spLocks noGrp="1" noChangeArrowheads="1"/>
          </p:cNvSpPr>
          <p:nvPr>
            <p:ph type="dt" sz="half" idx="10"/>
          </p:nvPr>
        </p:nvSpPr>
        <p:spPr>
          <a:ln/>
        </p:spPr>
        <p:txBody>
          <a:bodyPr/>
          <a:lstStyle>
            <a:lvl1pPr>
              <a:defRPr/>
            </a:lvl1pPr>
          </a:lstStyle>
          <a:p>
            <a:pPr>
              <a:defRPr/>
            </a:pPr>
            <a:fld id="{09B9050B-8877-4640-B6D9-2E87E66B219C}" type="datetime1">
              <a:rPr lang="en-GB" altLang="en-US"/>
              <a:pPr>
                <a:defRPr/>
              </a:pPr>
              <a:t>29/12/2023</a:t>
            </a:fld>
            <a:endParaRPr lang="en-GB" altLang="en-US" dirty="0"/>
          </a:p>
        </p:txBody>
      </p:sp>
      <p:sp>
        <p:nvSpPr>
          <p:cNvPr id="5" name="Rectangle 5">
            <a:extLst>
              <a:ext uri="{FF2B5EF4-FFF2-40B4-BE49-F238E27FC236}">
                <a16:creationId xmlns:a16="http://schemas.microsoft.com/office/drawing/2014/main" id="{CB4DB7D0-696F-9241-AE9B-CE074CBD2FD2}"/>
              </a:ext>
            </a:extLst>
          </p:cNvPr>
          <p:cNvSpPr>
            <a:spLocks noGrp="1" noChangeArrowheads="1"/>
          </p:cNvSpPr>
          <p:nvPr>
            <p:ph type="ftr" sz="quarter" idx="11"/>
          </p:nvPr>
        </p:nvSpPr>
        <p:spPr>
          <a:ln/>
        </p:spPr>
        <p:txBody>
          <a:bodyPr/>
          <a:lstStyle>
            <a:lvl1pPr>
              <a:defRPr/>
            </a:lvl1pPr>
          </a:lstStyle>
          <a:p>
            <a:pPr>
              <a:defRPr/>
            </a:pPr>
            <a:endParaRPr lang="en-GB" dirty="0"/>
          </a:p>
        </p:txBody>
      </p:sp>
      <p:sp>
        <p:nvSpPr>
          <p:cNvPr id="6" name="Rectangle 6">
            <a:extLst>
              <a:ext uri="{FF2B5EF4-FFF2-40B4-BE49-F238E27FC236}">
                <a16:creationId xmlns:a16="http://schemas.microsoft.com/office/drawing/2014/main" id="{DC354506-7C5F-6747-9655-00931CDCE0E6}"/>
              </a:ext>
            </a:extLst>
          </p:cNvPr>
          <p:cNvSpPr>
            <a:spLocks noGrp="1" noChangeArrowheads="1"/>
          </p:cNvSpPr>
          <p:nvPr>
            <p:ph type="sldNum" sz="quarter" idx="12"/>
          </p:nvPr>
        </p:nvSpPr>
        <p:spPr>
          <a:ln/>
        </p:spPr>
        <p:txBody>
          <a:bodyPr/>
          <a:lstStyle>
            <a:lvl1pPr>
              <a:defRPr/>
            </a:lvl1pPr>
          </a:lstStyle>
          <a:p>
            <a:fld id="{9834D1D5-66F3-7D4D-9A3F-F24FEF0D885E}" type="slidenum">
              <a:rPr lang="en-GB" altLang="en-US"/>
              <a:pPr/>
              <a:t>‹#›</a:t>
            </a:fld>
            <a:endParaRPr lang="en-GB" altLang="en-US" dirty="0"/>
          </a:p>
        </p:txBody>
      </p:sp>
    </p:spTree>
    <p:extLst>
      <p:ext uri="{BB962C8B-B14F-4D97-AF65-F5344CB8AC3E}">
        <p14:creationId xmlns:p14="http://schemas.microsoft.com/office/powerpoint/2010/main" val="865521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endParaRPr lang="en-GB" dirty="0"/>
          </a:p>
        </p:txBody>
      </p:sp>
      <p:sp>
        <p:nvSpPr>
          <p:cNvPr id="3" name="Content Placeholder 2"/>
          <p:cNvSpPr>
            <a:spLocks noGrp="1"/>
          </p:cNvSpPr>
          <p:nvPr>
            <p:ph sz="half" idx="1"/>
          </p:nvPr>
        </p:nvSpPr>
        <p:spPr>
          <a:xfrm>
            <a:off x="457200" y="1057011"/>
            <a:ext cx="4038600" cy="4140729"/>
          </a:xfrm>
        </p:spPr>
        <p:txBody>
          <a:bodyPr/>
          <a:lstStyle>
            <a:lvl1pPr>
              <a:defRPr sz="2333"/>
            </a:lvl1pPr>
            <a:lvl2pPr>
              <a:defRPr sz="2000"/>
            </a:lvl2pPr>
            <a:lvl3pPr>
              <a:defRPr sz="1667"/>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648200" y="1057011"/>
            <a:ext cx="4038600" cy="4140729"/>
          </a:xfrm>
        </p:spPr>
        <p:txBody>
          <a:bodyPr/>
          <a:lstStyle>
            <a:lvl1pPr>
              <a:defRPr sz="2333"/>
            </a:lvl1pPr>
            <a:lvl2pPr>
              <a:defRPr sz="2000"/>
            </a:lvl2pPr>
            <a:lvl3pPr>
              <a:defRPr sz="1667"/>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Rectangle 4">
            <a:extLst>
              <a:ext uri="{FF2B5EF4-FFF2-40B4-BE49-F238E27FC236}">
                <a16:creationId xmlns:a16="http://schemas.microsoft.com/office/drawing/2014/main" id="{F44D70F9-4211-0143-A00A-74FD549C381F}"/>
              </a:ext>
            </a:extLst>
          </p:cNvPr>
          <p:cNvSpPr>
            <a:spLocks noGrp="1" noChangeArrowheads="1"/>
          </p:cNvSpPr>
          <p:nvPr>
            <p:ph type="dt" sz="half" idx="10"/>
          </p:nvPr>
        </p:nvSpPr>
        <p:spPr>
          <a:ln/>
        </p:spPr>
        <p:txBody>
          <a:bodyPr/>
          <a:lstStyle>
            <a:lvl1pPr>
              <a:defRPr/>
            </a:lvl1pPr>
          </a:lstStyle>
          <a:p>
            <a:pPr>
              <a:defRPr/>
            </a:pPr>
            <a:fld id="{B3FC2FB3-EE14-7E49-98D2-13C02D70E5BC}" type="datetime1">
              <a:rPr lang="en-GB" altLang="en-US"/>
              <a:pPr>
                <a:defRPr/>
              </a:pPr>
              <a:t>29/12/2023</a:t>
            </a:fld>
            <a:endParaRPr lang="en-GB" altLang="en-US" dirty="0"/>
          </a:p>
        </p:txBody>
      </p:sp>
      <p:sp>
        <p:nvSpPr>
          <p:cNvPr id="6" name="Rectangle 5">
            <a:extLst>
              <a:ext uri="{FF2B5EF4-FFF2-40B4-BE49-F238E27FC236}">
                <a16:creationId xmlns:a16="http://schemas.microsoft.com/office/drawing/2014/main" id="{6CEBDA81-9371-4B44-AAB5-58DD18297259}"/>
              </a:ext>
            </a:extLst>
          </p:cNvPr>
          <p:cNvSpPr>
            <a:spLocks noGrp="1" noChangeArrowheads="1"/>
          </p:cNvSpPr>
          <p:nvPr>
            <p:ph type="ftr" sz="quarter" idx="11"/>
          </p:nvPr>
        </p:nvSpPr>
        <p:spPr>
          <a:ln/>
        </p:spPr>
        <p:txBody>
          <a:bodyPr/>
          <a:lstStyle>
            <a:lvl1pPr>
              <a:defRPr/>
            </a:lvl1pPr>
          </a:lstStyle>
          <a:p>
            <a:pPr>
              <a:defRPr/>
            </a:pPr>
            <a:endParaRPr lang="en-GB" dirty="0"/>
          </a:p>
        </p:txBody>
      </p:sp>
      <p:sp>
        <p:nvSpPr>
          <p:cNvPr id="7" name="Rectangle 6">
            <a:extLst>
              <a:ext uri="{FF2B5EF4-FFF2-40B4-BE49-F238E27FC236}">
                <a16:creationId xmlns:a16="http://schemas.microsoft.com/office/drawing/2014/main" id="{56FC44E8-8B94-2140-AAC1-D1DB3CA612FB}"/>
              </a:ext>
            </a:extLst>
          </p:cNvPr>
          <p:cNvSpPr>
            <a:spLocks noGrp="1" noChangeArrowheads="1"/>
          </p:cNvSpPr>
          <p:nvPr>
            <p:ph type="sldNum" sz="quarter" idx="12"/>
          </p:nvPr>
        </p:nvSpPr>
        <p:spPr>
          <a:ln/>
        </p:spPr>
        <p:txBody>
          <a:bodyPr/>
          <a:lstStyle>
            <a:lvl1pPr>
              <a:defRPr/>
            </a:lvl1pPr>
          </a:lstStyle>
          <a:p>
            <a:fld id="{05B77588-0990-C44C-8474-E51C03A2EE1F}" type="slidenum">
              <a:rPr lang="en-GB" altLang="en-US"/>
              <a:pPr/>
              <a:t>‹#›</a:t>
            </a:fld>
            <a:endParaRPr lang="en-GB" altLang="en-US" dirty="0"/>
          </a:p>
        </p:txBody>
      </p:sp>
    </p:spTree>
    <p:extLst>
      <p:ext uri="{BB962C8B-B14F-4D97-AF65-F5344CB8AC3E}">
        <p14:creationId xmlns:p14="http://schemas.microsoft.com/office/powerpoint/2010/main" val="27730872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865"/>
            <a:ext cx="8229600" cy="952500"/>
          </a:xfrm>
        </p:spPr>
        <p:txBody>
          <a:bodyPr/>
          <a:lstStyle>
            <a:lvl1pPr>
              <a:defRPr/>
            </a:lvl1pPr>
          </a:lstStyle>
          <a:p>
            <a:r>
              <a:rPr lang="en-US" dirty="0"/>
              <a:t>Click to edit Master title style</a:t>
            </a:r>
            <a:endParaRPr lang="en-GB" dirty="0"/>
          </a:p>
        </p:txBody>
      </p:sp>
      <p:sp>
        <p:nvSpPr>
          <p:cNvPr id="3" name="Text Placeholder 2"/>
          <p:cNvSpPr>
            <a:spLocks noGrp="1"/>
          </p:cNvSpPr>
          <p:nvPr>
            <p:ph type="body" idx="1"/>
          </p:nvPr>
        </p:nvSpPr>
        <p:spPr>
          <a:xfrm>
            <a:off x="457200" y="1279261"/>
            <a:ext cx="4040188" cy="533135"/>
          </a:xfrm>
        </p:spPr>
        <p:txBody>
          <a:bodyPr anchor="b"/>
          <a:lstStyle>
            <a:lvl1pPr marL="0" indent="0">
              <a:buNone/>
              <a:defRPr sz="2000" b="1"/>
            </a:lvl1pPr>
            <a:lvl2pPr marL="380985" indent="0">
              <a:buNone/>
              <a:defRPr sz="1667" b="1"/>
            </a:lvl2pPr>
            <a:lvl3pPr marL="761970" indent="0">
              <a:buNone/>
              <a:defRPr sz="1500" b="1"/>
            </a:lvl3pPr>
            <a:lvl4pPr marL="1142954" indent="0">
              <a:buNone/>
              <a:defRPr sz="1333" b="1"/>
            </a:lvl4pPr>
            <a:lvl5pPr marL="1523939" indent="0">
              <a:buNone/>
              <a:defRPr sz="1333" b="1"/>
            </a:lvl5pPr>
            <a:lvl6pPr marL="1904924" indent="0">
              <a:buNone/>
              <a:defRPr sz="1333" b="1"/>
            </a:lvl6pPr>
            <a:lvl7pPr marL="2285909" indent="0">
              <a:buNone/>
              <a:defRPr sz="1333" b="1"/>
            </a:lvl7pPr>
            <a:lvl8pPr marL="2666893" indent="0">
              <a:buNone/>
              <a:defRPr sz="1333" b="1"/>
            </a:lvl8pPr>
            <a:lvl9pPr marL="3047878" indent="0">
              <a:buNone/>
              <a:defRPr sz="1333" b="1"/>
            </a:lvl9pPr>
          </a:lstStyle>
          <a:p>
            <a:pPr lvl="0"/>
            <a:r>
              <a:rPr lang="en-US"/>
              <a:t>Click to edit Master text styles</a:t>
            </a:r>
          </a:p>
        </p:txBody>
      </p:sp>
      <p:sp>
        <p:nvSpPr>
          <p:cNvPr id="4" name="Content Placeholder 3"/>
          <p:cNvSpPr>
            <a:spLocks noGrp="1"/>
          </p:cNvSpPr>
          <p:nvPr>
            <p:ph sz="half" idx="2"/>
          </p:nvPr>
        </p:nvSpPr>
        <p:spPr>
          <a:xfrm>
            <a:off x="457200" y="1812396"/>
            <a:ext cx="4040188" cy="3292740"/>
          </a:xfrm>
        </p:spPr>
        <p:txBody>
          <a:bodyPr/>
          <a:lstStyle>
            <a:lvl1pPr>
              <a:defRPr sz="2000"/>
            </a:lvl1pPr>
            <a:lvl2pPr>
              <a:defRPr sz="1667"/>
            </a:lvl2pPr>
            <a:lvl3pPr>
              <a:defRPr sz="1500"/>
            </a:lvl3pPr>
            <a:lvl4pPr>
              <a:defRPr sz="1333"/>
            </a:lvl4pPr>
            <a:lvl5pPr>
              <a:defRPr sz="1333"/>
            </a:lvl5pPr>
            <a:lvl6pPr>
              <a:defRPr sz="1333"/>
            </a:lvl6pPr>
            <a:lvl7pPr>
              <a:defRPr sz="1333"/>
            </a:lvl7pPr>
            <a:lvl8pPr>
              <a:defRPr sz="1333"/>
            </a:lvl8pPr>
            <a:lvl9pPr>
              <a:defRPr sz="13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4645026" y="1279261"/>
            <a:ext cx="4041775" cy="533135"/>
          </a:xfrm>
        </p:spPr>
        <p:txBody>
          <a:bodyPr anchor="b"/>
          <a:lstStyle>
            <a:lvl1pPr marL="0" indent="0">
              <a:buNone/>
              <a:defRPr sz="2000" b="1"/>
            </a:lvl1pPr>
            <a:lvl2pPr marL="380985" indent="0">
              <a:buNone/>
              <a:defRPr sz="1667" b="1"/>
            </a:lvl2pPr>
            <a:lvl3pPr marL="761970" indent="0">
              <a:buNone/>
              <a:defRPr sz="1500" b="1"/>
            </a:lvl3pPr>
            <a:lvl4pPr marL="1142954" indent="0">
              <a:buNone/>
              <a:defRPr sz="1333" b="1"/>
            </a:lvl4pPr>
            <a:lvl5pPr marL="1523939" indent="0">
              <a:buNone/>
              <a:defRPr sz="1333" b="1"/>
            </a:lvl5pPr>
            <a:lvl6pPr marL="1904924" indent="0">
              <a:buNone/>
              <a:defRPr sz="1333" b="1"/>
            </a:lvl6pPr>
            <a:lvl7pPr marL="2285909" indent="0">
              <a:buNone/>
              <a:defRPr sz="1333" b="1"/>
            </a:lvl7pPr>
            <a:lvl8pPr marL="2666893" indent="0">
              <a:buNone/>
              <a:defRPr sz="1333" b="1"/>
            </a:lvl8pPr>
            <a:lvl9pPr marL="3047878" indent="0">
              <a:buNone/>
              <a:defRPr sz="1333" b="1"/>
            </a:lvl9pPr>
          </a:lstStyle>
          <a:p>
            <a:pPr lvl="0"/>
            <a:r>
              <a:rPr lang="en-US"/>
              <a:t>Click to edit Master text styles</a:t>
            </a:r>
          </a:p>
        </p:txBody>
      </p:sp>
      <p:sp>
        <p:nvSpPr>
          <p:cNvPr id="6" name="Content Placeholder 5"/>
          <p:cNvSpPr>
            <a:spLocks noGrp="1"/>
          </p:cNvSpPr>
          <p:nvPr>
            <p:ph sz="quarter" idx="4"/>
          </p:nvPr>
        </p:nvSpPr>
        <p:spPr>
          <a:xfrm>
            <a:off x="4645026" y="1812396"/>
            <a:ext cx="4041775" cy="3292740"/>
          </a:xfrm>
        </p:spPr>
        <p:txBody>
          <a:bodyPr/>
          <a:lstStyle>
            <a:lvl1pPr>
              <a:defRPr sz="2000"/>
            </a:lvl1pPr>
            <a:lvl2pPr>
              <a:defRPr sz="1667"/>
            </a:lvl2pPr>
            <a:lvl3pPr>
              <a:defRPr sz="1500"/>
            </a:lvl3pPr>
            <a:lvl4pPr>
              <a:defRPr sz="1333"/>
            </a:lvl4pPr>
            <a:lvl5pPr>
              <a:defRPr sz="1333"/>
            </a:lvl5pPr>
            <a:lvl6pPr>
              <a:defRPr sz="1333"/>
            </a:lvl6pPr>
            <a:lvl7pPr>
              <a:defRPr sz="1333"/>
            </a:lvl7pPr>
            <a:lvl8pPr>
              <a:defRPr sz="1333"/>
            </a:lvl8pPr>
            <a:lvl9pPr>
              <a:defRPr sz="13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Rectangle 4">
            <a:extLst>
              <a:ext uri="{FF2B5EF4-FFF2-40B4-BE49-F238E27FC236}">
                <a16:creationId xmlns:a16="http://schemas.microsoft.com/office/drawing/2014/main" id="{30AE9B1B-D176-FE4F-A689-147073DF995A}"/>
              </a:ext>
            </a:extLst>
          </p:cNvPr>
          <p:cNvSpPr>
            <a:spLocks noGrp="1" noChangeArrowheads="1"/>
          </p:cNvSpPr>
          <p:nvPr>
            <p:ph type="dt" sz="half" idx="10"/>
          </p:nvPr>
        </p:nvSpPr>
        <p:spPr>
          <a:ln/>
        </p:spPr>
        <p:txBody>
          <a:bodyPr/>
          <a:lstStyle>
            <a:lvl1pPr>
              <a:defRPr/>
            </a:lvl1pPr>
          </a:lstStyle>
          <a:p>
            <a:pPr>
              <a:defRPr/>
            </a:pPr>
            <a:fld id="{E51637A3-19CF-D949-812B-5D1B21CC9C08}" type="datetime1">
              <a:rPr lang="en-GB" altLang="en-US"/>
              <a:pPr>
                <a:defRPr/>
              </a:pPr>
              <a:t>29/12/2023</a:t>
            </a:fld>
            <a:endParaRPr lang="en-GB" altLang="en-US" dirty="0"/>
          </a:p>
        </p:txBody>
      </p:sp>
      <p:sp>
        <p:nvSpPr>
          <p:cNvPr id="8" name="Rectangle 5">
            <a:extLst>
              <a:ext uri="{FF2B5EF4-FFF2-40B4-BE49-F238E27FC236}">
                <a16:creationId xmlns:a16="http://schemas.microsoft.com/office/drawing/2014/main" id="{EC5752A3-E971-CA43-ABFA-B24AC9FB3C02}"/>
              </a:ext>
            </a:extLst>
          </p:cNvPr>
          <p:cNvSpPr>
            <a:spLocks noGrp="1" noChangeArrowheads="1"/>
          </p:cNvSpPr>
          <p:nvPr>
            <p:ph type="ftr" sz="quarter" idx="11"/>
          </p:nvPr>
        </p:nvSpPr>
        <p:spPr>
          <a:ln/>
        </p:spPr>
        <p:txBody>
          <a:bodyPr/>
          <a:lstStyle>
            <a:lvl1pPr>
              <a:defRPr/>
            </a:lvl1pPr>
          </a:lstStyle>
          <a:p>
            <a:pPr>
              <a:defRPr/>
            </a:pPr>
            <a:endParaRPr lang="en-GB" dirty="0"/>
          </a:p>
        </p:txBody>
      </p:sp>
      <p:sp>
        <p:nvSpPr>
          <p:cNvPr id="9" name="Rectangle 6">
            <a:extLst>
              <a:ext uri="{FF2B5EF4-FFF2-40B4-BE49-F238E27FC236}">
                <a16:creationId xmlns:a16="http://schemas.microsoft.com/office/drawing/2014/main" id="{64C13404-7FCF-6A45-9196-8A19666B3F67}"/>
              </a:ext>
            </a:extLst>
          </p:cNvPr>
          <p:cNvSpPr>
            <a:spLocks noGrp="1" noChangeArrowheads="1"/>
          </p:cNvSpPr>
          <p:nvPr>
            <p:ph type="sldNum" sz="quarter" idx="12"/>
          </p:nvPr>
        </p:nvSpPr>
        <p:spPr>
          <a:ln/>
        </p:spPr>
        <p:txBody>
          <a:bodyPr/>
          <a:lstStyle>
            <a:lvl1pPr>
              <a:defRPr/>
            </a:lvl1pPr>
          </a:lstStyle>
          <a:p>
            <a:fld id="{DCA72DD2-BA3F-8543-B2C7-E0B55D5E1680}" type="slidenum">
              <a:rPr lang="en-GB" altLang="en-US"/>
              <a:pPr/>
              <a:t>‹#›</a:t>
            </a:fld>
            <a:endParaRPr lang="en-GB" altLang="en-US" dirty="0"/>
          </a:p>
        </p:txBody>
      </p:sp>
    </p:spTree>
    <p:extLst>
      <p:ext uri="{BB962C8B-B14F-4D97-AF65-F5344CB8AC3E}">
        <p14:creationId xmlns:p14="http://schemas.microsoft.com/office/powerpoint/2010/main" val="10597735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endParaRPr lang="en-GB" dirty="0"/>
          </a:p>
        </p:txBody>
      </p:sp>
      <p:sp>
        <p:nvSpPr>
          <p:cNvPr id="3" name="Rectangle 4">
            <a:extLst>
              <a:ext uri="{FF2B5EF4-FFF2-40B4-BE49-F238E27FC236}">
                <a16:creationId xmlns:a16="http://schemas.microsoft.com/office/drawing/2014/main" id="{2BD602C5-7899-464F-A639-12459D4BCF9F}"/>
              </a:ext>
            </a:extLst>
          </p:cNvPr>
          <p:cNvSpPr>
            <a:spLocks noGrp="1" noChangeArrowheads="1"/>
          </p:cNvSpPr>
          <p:nvPr>
            <p:ph type="dt" sz="half" idx="10"/>
          </p:nvPr>
        </p:nvSpPr>
        <p:spPr>
          <a:ln/>
        </p:spPr>
        <p:txBody>
          <a:bodyPr/>
          <a:lstStyle>
            <a:lvl1pPr>
              <a:defRPr/>
            </a:lvl1pPr>
          </a:lstStyle>
          <a:p>
            <a:pPr>
              <a:defRPr/>
            </a:pPr>
            <a:fld id="{96112A1F-3D8B-B042-B58F-D24C94D3FC8B}" type="datetime1">
              <a:rPr lang="en-GB" altLang="en-US"/>
              <a:pPr>
                <a:defRPr/>
              </a:pPr>
              <a:t>29/12/2023</a:t>
            </a:fld>
            <a:endParaRPr lang="en-GB" altLang="en-US" dirty="0"/>
          </a:p>
        </p:txBody>
      </p:sp>
      <p:sp>
        <p:nvSpPr>
          <p:cNvPr id="4" name="Rectangle 5">
            <a:extLst>
              <a:ext uri="{FF2B5EF4-FFF2-40B4-BE49-F238E27FC236}">
                <a16:creationId xmlns:a16="http://schemas.microsoft.com/office/drawing/2014/main" id="{D5159869-5AEA-194C-AD5D-4668FA066ACF}"/>
              </a:ext>
            </a:extLst>
          </p:cNvPr>
          <p:cNvSpPr>
            <a:spLocks noGrp="1" noChangeArrowheads="1"/>
          </p:cNvSpPr>
          <p:nvPr>
            <p:ph type="ftr" sz="quarter" idx="11"/>
          </p:nvPr>
        </p:nvSpPr>
        <p:spPr>
          <a:ln/>
        </p:spPr>
        <p:txBody>
          <a:bodyPr/>
          <a:lstStyle>
            <a:lvl1pPr>
              <a:defRPr/>
            </a:lvl1pPr>
          </a:lstStyle>
          <a:p>
            <a:pPr>
              <a:defRPr/>
            </a:pPr>
            <a:endParaRPr lang="en-GB" dirty="0"/>
          </a:p>
        </p:txBody>
      </p:sp>
      <p:sp>
        <p:nvSpPr>
          <p:cNvPr id="5" name="Rectangle 6">
            <a:extLst>
              <a:ext uri="{FF2B5EF4-FFF2-40B4-BE49-F238E27FC236}">
                <a16:creationId xmlns:a16="http://schemas.microsoft.com/office/drawing/2014/main" id="{69D21F11-F0BF-FB4C-B982-2D648656D057}"/>
              </a:ext>
            </a:extLst>
          </p:cNvPr>
          <p:cNvSpPr>
            <a:spLocks noGrp="1" noChangeArrowheads="1"/>
          </p:cNvSpPr>
          <p:nvPr>
            <p:ph type="sldNum" sz="quarter" idx="12"/>
          </p:nvPr>
        </p:nvSpPr>
        <p:spPr>
          <a:ln/>
        </p:spPr>
        <p:txBody>
          <a:bodyPr/>
          <a:lstStyle>
            <a:lvl1pPr>
              <a:defRPr/>
            </a:lvl1pPr>
          </a:lstStyle>
          <a:p>
            <a:fld id="{BB98F552-A29D-2D4E-8192-F20670493719}" type="slidenum">
              <a:rPr lang="en-GB" altLang="en-US"/>
              <a:pPr/>
              <a:t>‹#›</a:t>
            </a:fld>
            <a:endParaRPr lang="en-GB" altLang="en-US" dirty="0"/>
          </a:p>
        </p:txBody>
      </p:sp>
    </p:spTree>
    <p:extLst>
      <p:ext uri="{BB962C8B-B14F-4D97-AF65-F5344CB8AC3E}">
        <p14:creationId xmlns:p14="http://schemas.microsoft.com/office/powerpoint/2010/main" val="9045003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FB7CE7D-9A6B-C74C-B7CE-C9B74D6FED50}"/>
              </a:ext>
            </a:extLst>
          </p:cNvPr>
          <p:cNvSpPr>
            <a:spLocks noGrp="1" noChangeArrowheads="1"/>
          </p:cNvSpPr>
          <p:nvPr>
            <p:ph type="dt" sz="half" idx="10"/>
          </p:nvPr>
        </p:nvSpPr>
        <p:spPr>
          <a:ln/>
        </p:spPr>
        <p:txBody>
          <a:bodyPr/>
          <a:lstStyle>
            <a:lvl1pPr>
              <a:defRPr/>
            </a:lvl1pPr>
          </a:lstStyle>
          <a:p>
            <a:pPr>
              <a:defRPr/>
            </a:pPr>
            <a:fld id="{5031F30A-C80F-BD4E-A710-DF42755B1458}" type="datetime1">
              <a:rPr lang="en-GB" altLang="en-US"/>
              <a:pPr>
                <a:defRPr/>
              </a:pPr>
              <a:t>29/12/2023</a:t>
            </a:fld>
            <a:endParaRPr lang="en-GB" altLang="en-US" dirty="0"/>
          </a:p>
        </p:txBody>
      </p:sp>
      <p:sp>
        <p:nvSpPr>
          <p:cNvPr id="3" name="Rectangle 5">
            <a:extLst>
              <a:ext uri="{FF2B5EF4-FFF2-40B4-BE49-F238E27FC236}">
                <a16:creationId xmlns:a16="http://schemas.microsoft.com/office/drawing/2014/main" id="{860F0C16-2F9F-4E49-8ABE-41DC8E1D63E1}"/>
              </a:ext>
            </a:extLst>
          </p:cNvPr>
          <p:cNvSpPr>
            <a:spLocks noGrp="1" noChangeArrowheads="1"/>
          </p:cNvSpPr>
          <p:nvPr>
            <p:ph type="ftr" sz="quarter" idx="11"/>
          </p:nvPr>
        </p:nvSpPr>
        <p:spPr>
          <a:ln/>
        </p:spPr>
        <p:txBody>
          <a:bodyPr/>
          <a:lstStyle>
            <a:lvl1pPr>
              <a:defRPr/>
            </a:lvl1pPr>
          </a:lstStyle>
          <a:p>
            <a:pPr>
              <a:defRPr/>
            </a:pPr>
            <a:endParaRPr lang="en-GB" dirty="0"/>
          </a:p>
        </p:txBody>
      </p:sp>
      <p:sp>
        <p:nvSpPr>
          <p:cNvPr id="4" name="Rectangle 6">
            <a:extLst>
              <a:ext uri="{FF2B5EF4-FFF2-40B4-BE49-F238E27FC236}">
                <a16:creationId xmlns:a16="http://schemas.microsoft.com/office/drawing/2014/main" id="{BA8C51AD-F4CE-DB4B-B82C-25C7F802388A}"/>
              </a:ext>
            </a:extLst>
          </p:cNvPr>
          <p:cNvSpPr>
            <a:spLocks noGrp="1" noChangeArrowheads="1"/>
          </p:cNvSpPr>
          <p:nvPr>
            <p:ph type="sldNum" sz="quarter" idx="12"/>
          </p:nvPr>
        </p:nvSpPr>
        <p:spPr>
          <a:ln/>
        </p:spPr>
        <p:txBody>
          <a:bodyPr/>
          <a:lstStyle>
            <a:lvl1pPr>
              <a:defRPr/>
            </a:lvl1pPr>
          </a:lstStyle>
          <a:p>
            <a:fld id="{894E80F9-0E08-3C4F-9F14-79BF2B78232D}" type="slidenum">
              <a:rPr lang="en-GB" altLang="en-US"/>
              <a:pPr/>
              <a:t>‹#›</a:t>
            </a:fld>
            <a:endParaRPr lang="en-GB" altLang="en-US" dirty="0"/>
          </a:p>
        </p:txBody>
      </p:sp>
    </p:spTree>
    <p:extLst>
      <p:ext uri="{BB962C8B-B14F-4D97-AF65-F5344CB8AC3E}">
        <p14:creationId xmlns:p14="http://schemas.microsoft.com/office/powerpoint/2010/main" val="36668858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000500"/>
            <a:ext cx="5486400" cy="472282"/>
          </a:xfrm>
        </p:spPr>
        <p:txBody>
          <a:bodyPr anchor="b"/>
          <a:lstStyle>
            <a:lvl1pPr algn="l">
              <a:defRPr sz="1667" b="1"/>
            </a:lvl1pPr>
          </a:lstStyle>
          <a:p>
            <a:r>
              <a:rPr lang="en-US"/>
              <a:t>Click to edit Master title style</a:t>
            </a:r>
            <a:endParaRPr lang="en-GB"/>
          </a:p>
        </p:txBody>
      </p:sp>
      <p:sp>
        <p:nvSpPr>
          <p:cNvPr id="3" name="Picture Placeholder 2"/>
          <p:cNvSpPr>
            <a:spLocks noGrp="1"/>
          </p:cNvSpPr>
          <p:nvPr>
            <p:ph type="pic" idx="1"/>
          </p:nvPr>
        </p:nvSpPr>
        <p:spPr>
          <a:xfrm>
            <a:off x="1792288" y="510646"/>
            <a:ext cx="5486400" cy="3429000"/>
          </a:xfrm>
        </p:spPr>
        <p:txBody>
          <a:bodyPr/>
          <a:lstStyle>
            <a:lvl1pPr marL="0" indent="0">
              <a:buNone/>
              <a:defRPr sz="2667"/>
            </a:lvl1pPr>
            <a:lvl2pPr marL="380985" indent="0">
              <a:buNone/>
              <a:defRPr sz="2333"/>
            </a:lvl2pPr>
            <a:lvl3pPr marL="761970" indent="0">
              <a:buNone/>
              <a:defRPr sz="2000"/>
            </a:lvl3pPr>
            <a:lvl4pPr marL="1142954" indent="0">
              <a:buNone/>
              <a:defRPr sz="1667"/>
            </a:lvl4pPr>
            <a:lvl5pPr marL="1523939" indent="0">
              <a:buNone/>
              <a:defRPr sz="1667"/>
            </a:lvl5pPr>
            <a:lvl6pPr marL="1904924" indent="0">
              <a:buNone/>
              <a:defRPr sz="1667"/>
            </a:lvl6pPr>
            <a:lvl7pPr marL="2285909" indent="0">
              <a:buNone/>
              <a:defRPr sz="1667"/>
            </a:lvl7pPr>
            <a:lvl8pPr marL="2666893" indent="0">
              <a:buNone/>
              <a:defRPr sz="1667"/>
            </a:lvl8pPr>
            <a:lvl9pPr marL="3047878" indent="0">
              <a:buNone/>
              <a:defRPr sz="1667"/>
            </a:lvl9pPr>
          </a:lstStyle>
          <a:p>
            <a:pPr lvl="0"/>
            <a:endParaRPr lang="en-GB" noProof="0" dirty="0"/>
          </a:p>
        </p:txBody>
      </p:sp>
      <p:sp>
        <p:nvSpPr>
          <p:cNvPr id="4" name="Text Placeholder 3"/>
          <p:cNvSpPr>
            <a:spLocks noGrp="1"/>
          </p:cNvSpPr>
          <p:nvPr>
            <p:ph type="body" sz="half" idx="2"/>
          </p:nvPr>
        </p:nvSpPr>
        <p:spPr>
          <a:xfrm>
            <a:off x="1792288" y="4472782"/>
            <a:ext cx="5486400" cy="670718"/>
          </a:xfrm>
        </p:spPr>
        <p:txBody>
          <a:bodyPr/>
          <a:lstStyle>
            <a:lvl1pPr marL="0" indent="0">
              <a:buNone/>
              <a:defRPr sz="1167"/>
            </a:lvl1pPr>
            <a:lvl2pPr marL="380985" indent="0">
              <a:buNone/>
              <a:defRPr sz="1000"/>
            </a:lvl2pPr>
            <a:lvl3pPr marL="761970" indent="0">
              <a:buNone/>
              <a:defRPr sz="833"/>
            </a:lvl3pPr>
            <a:lvl4pPr marL="1142954" indent="0">
              <a:buNone/>
              <a:defRPr sz="750"/>
            </a:lvl4pPr>
            <a:lvl5pPr marL="1523939" indent="0">
              <a:buNone/>
              <a:defRPr sz="750"/>
            </a:lvl5pPr>
            <a:lvl6pPr marL="1904924" indent="0">
              <a:buNone/>
              <a:defRPr sz="750"/>
            </a:lvl6pPr>
            <a:lvl7pPr marL="2285909" indent="0">
              <a:buNone/>
              <a:defRPr sz="750"/>
            </a:lvl7pPr>
            <a:lvl8pPr marL="2666893" indent="0">
              <a:buNone/>
              <a:defRPr sz="750"/>
            </a:lvl8pPr>
            <a:lvl9pPr marL="3047878" indent="0">
              <a:buNone/>
              <a:defRPr sz="750"/>
            </a:lvl9pPr>
          </a:lstStyle>
          <a:p>
            <a:pPr lvl="0"/>
            <a:r>
              <a:rPr lang="en-US"/>
              <a:t>Click to edit Master text styles</a:t>
            </a:r>
          </a:p>
        </p:txBody>
      </p:sp>
      <p:sp>
        <p:nvSpPr>
          <p:cNvPr id="5" name="Rectangle 4">
            <a:extLst>
              <a:ext uri="{FF2B5EF4-FFF2-40B4-BE49-F238E27FC236}">
                <a16:creationId xmlns:a16="http://schemas.microsoft.com/office/drawing/2014/main" id="{0BBEE74E-6597-2542-BEAC-6EE46E2B6C8B}"/>
              </a:ext>
            </a:extLst>
          </p:cNvPr>
          <p:cNvSpPr>
            <a:spLocks noGrp="1" noChangeArrowheads="1"/>
          </p:cNvSpPr>
          <p:nvPr>
            <p:ph type="dt" sz="half" idx="10"/>
          </p:nvPr>
        </p:nvSpPr>
        <p:spPr>
          <a:ln/>
        </p:spPr>
        <p:txBody>
          <a:bodyPr/>
          <a:lstStyle>
            <a:lvl1pPr>
              <a:defRPr/>
            </a:lvl1pPr>
          </a:lstStyle>
          <a:p>
            <a:pPr>
              <a:defRPr/>
            </a:pPr>
            <a:fld id="{602AAE65-CBF6-3340-A33F-493A066C018D}" type="datetime1">
              <a:rPr lang="en-GB" altLang="en-US"/>
              <a:pPr>
                <a:defRPr/>
              </a:pPr>
              <a:t>29/12/2023</a:t>
            </a:fld>
            <a:endParaRPr lang="en-GB" altLang="en-US" dirty="0"/>
          </a:p>
        </p:txBody>
      </p:sp>
      <p:sp>
        <p:nvSpPr>
          <p:cNvPr id="6" name="Rectangle 5">
            <a:extLst>
              <a:ext uri="{FF2B5EF4-FFF2-40B4-BE49-F238E27FC236}">
                <a16:creationId xmlns:a16="http://schemas.microsoft.com/office/drawing/2014/main" id="{7B073538-0A29-944C-9950-62FB5FD02D96}"/>
              </a:ext>
            </a:extLst>
          </p:cNvPr>
          <p:cNvSpPr>
            <a:spLocks noGrp="1" noChangeArrowheads="1"/>
          </p:cNvSpPr>
          <p:nvPr>
            <p:ph type="ftr" sz="quarter" idx="11"/>
          </p:nvPr>
        </p:nvSpPr>
        <p:spPr>
          <a:ln/>
        </p:spPr>
        <p:txBody>
          <a:bodyPr/>
          <a:lstStyle>
            <a:lvl1pPr>
              <a:defRPr/>
            </a:lvl1pPr>
          </a:lstStyle>
          <a:p>
            <a:pPr>
              <a:defRPr/>
            </a:pPr>
            <a:endParaRPr lang="en-GB" dirty="0"/>
          </a:p>
        </p:txBody>
      </p:sp>
      <p:sp>
        <p:nvSpPr>
          <p:cNvPr id="7" name="Rectangle 6">
            <a:extLst>
              <a:ext uri="{FF2B5EF4-FFF2-40B4-BE49-F238E27FC236}">
                <a16:creationId xmlns:a16="http://schemas.microsoft.com/office/drawing/2014/main" id="{1B10C969-E888-BA47-A043-DA41A67CBE61}"/>
              </a:ext>
            </a:extLst>
          </p:cNvPr>
          <p:cNvSpPr>
            <a:spLocks noGrp="1" noChangeArrowheads="1"/>
          </p:cNvSpPr>
          <p:nvPr>
            <p:ph type="sldNum" sz="quarter" idx="12"/>
          </p:nvPr>
        </p:nvSpPr>
        <p:spPr>
          <a:ln/>
        </p:spPr>
        <p:txBody>
          <a:bodyPr/>
          <a:lstStyle>
            <a:lvl1pPr>
              <a:defRPr/>
            </a:lvl1pPr>
          </a:lstStyle>
          <a:p>
            <a:fld id="{49AAAEAD-034E-5D49-9732-F6556D5202DC}" type="slidenum">
              <a:rPr lang="en-GB" altLang="en-US"/>
              <a:pPr/>
              <a:t>‹#›</a:t>
            </a:fld>
            <a:endParaRPr lang="en-GB" altLang="en-US" dirty="0"/>
          </a:p>
        </p:txBody>
      </p:sp>
    </p:spTree>
    <p:extLst>
      <p:ext uri="{BB962C8B-B14F-4D97-AF65-F5344CB8AC3E}">
        <p14:creationId xmlns:p14="http://schemas.microsoft.com/office/powerpoint/2010/main" val="26930524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2.svg"/><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6967DE2-EE65-284E-9E01-04B61B3966C0}"/>
              </a:ext>
            </a:extLst>
          </p:cNvPr>
          <p:cNvSpPr>
            <a:spLocks noGrp="1" noChangeArrowheads="1"/>
          </p:cNvSpPr>
          <p:nvPr>
            <p:ph type="title"/>
          </p:nvPr>
        </p:nvSpPr>
        <p:spPr bwMode="auto">
          <a:xfrm>
            <a:off x="457200" y="-22490"/>
            <a:ext cx="8229600" cy="9525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GB" altLang="en-US" dirty="0"/>
              <a:t>Click to edit Master title style</a:t>
            </a:r>
          </a:p>
        </p:txBody>
      </p:sp>
      <p:sp>
        <p:nvSpPr>
          <p:cNvPr id="1027" name="Rectangle 3">
            <a:extLst>
              <a:ext uri="{FF2B5EF4-FFF2-40B4-BE49-F238E27FC236}">
                <a16:creationId xmlns:a16="http://schemas.microsoft.com/office/drawing/2014/main" id="{FD155C9C-B87E-EC41-A98B-C31C30EBE6DF}"/>
              </a:ext>
            </a:extLst>
          </p:cNvPr>
          <p:cNvSpPr>
            <a:spLocks noGrp="1" noChangeArrowheads="1"/>
          </p:cNvSpPr>
          <p:nvPr>
            <p:ph type="body" idx="1"/>
          </p:nvPr>
        </p:nvSpPr>
        <p:spPr bwMode="auto">
          <a:xfrm>
            <a:off x="457200" y="1057011"/>
            <a:ext cx="8229600" cy="41407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GB" altLang="en-US"/>
              <a:t>Click to edit Master text styles</a:t>
            </a:r>
          </a:p>
          <a:p>
            <a:pPr lvl="1"/>
            <a:r>
              <a:rPr lang="en-GB" altLang="en-US"/>
              <a:t>Second level</a:t>
            </a:r>
          </a:p>
          <a:p>
            <a:pPr lvl="2"/>
            <a:r>
              <a:rPr lang="en-GB" altLang="en-US"/>
              <a:t>Third level</a:t>
            </a:r>
          </a:p>
          <a:p>
            <a:pPr lvl="3"/>
            <a:r>
              <a:rPr lang="en-GB" altLang="en-US"/>
              <a:t>Fourth level</a:t>
            </a:r>
          </a:p>
          <a:p>
            <a:pPr lvl="4"/>
            <a:r>
              <a:rPr lang="en-GB" altLang="en-US"/>
              <a:t>Fifth level</a:t>
            </a:r>
          </a:p>
        </p:txBody>
      </p:sp>
      <p:sp>
        <p:nvSpPr>
          <p:cNvPr id="1028" name="Rectangle 4">
            <a:extLst>
              <a:ext uri="{FF2B5EF4-FFF2-40B4-BE49-F238E27FC236}">
                <a16:creationId xmlns:a16="http://schemas.microsoft.com/office/drawing/2014/main" id="{A9046EFE-2A25-E94A-B1D6-640DBF11E24A}"/>
              </a:ext>
            </a:extLst>
          </p:cNvPr>
          <p:cNvSpPr>
            <a:spLocks noGrp="1" noChangeArrowheads="1"/>
          </p:cNvSpPr>
          <p:nvPr>
            <p:ph type="dt" sz="half" idx="2"/>
          </p:nvPr>
        </p:nvSpPr>
        <p:spPr bwMode="auto">
          <a:xfrm>
            <a:off x="457200" y="5318126"/>
            <a:ext cx="2133600" cy="283104"/>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167" smtClean="0">
                <a:latin typeface="Gill Sans MT" panose="020B0502020104020203" pitchFamily="34" charset="77"/>
                <a:ea typeface="Helvetica Neue" panose="02000503000000020004" pitchFamily="2" charset="0"/>
                <a:cs typeface="Helvetica Neue" panose="02000503000000020004" pitchFamily="2" charset="0"/>
              </a:defRPr>
            </a:lvl1pPr>
          </a:lstStyle>
          <a:p>
            <a:pPr>
              <a:defRPr/>
            </a:pPr>
            <a:fld id="{AD94234F-0D0A-E947-8D54-AB6E4080FFC3}" type="datetime1">
              <a:rPr lang="en-GB" altLang="en-US" smtClean="0"/>
              <a:pPr>
                <a:defRPr/>
              </a:pPr>
              <a:t>29/12/2023</a:t>
            </a:fld>
            <a:endParaRPr lang="en-GB" altLang="en-US" dirty="0"/>
          </a:p>
        </p:txBody>
      </p:sp>
      <p:sp>
        <p:nvSpPr>
          <p:cNvPr id="1029" name="Rectangle 5">
            <a:extLst>
              <a:ext uri="{FF2B5EF4-FFF2-40B4-BE49-F238E27FC236}">
                <a16:creationId xmlns:a16="http://schemas.microsoft.com/office/drawing/2014/main" id="{152AA15D-0E37-9A4D-800B-5EAD365A4BCE}"/>
              </a:ext>
            </a:extLst>
          </p:cNvPr>
          <p:cNvSpPr>
            <a:spLocks noGrp="1" noChangeArrowheads="1"/>
          </p:cNvSpPr>
          <p:nvPr>
            <p:ph type="ftr" sz="quarter" idx="3"/>
          </p:nvPr>
        </p:nvSpPr>
        <p:spPr bwMode="auto">
          <a:xfrm>
            <a:off x="3124200" y="5318126"/>
            <a:ext cx="2895600" cy="283104"/>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167">
                <a:latin typeface="Gill Sans MT" panose="020B0502020104020203" pitchFamily="34" charset="77"/>
                <a:ea typeface="Helvetica Neue" panose="02000503000000020004" pitchFamily="2" charset="0"/>
                <a:cs typeface="Helvetica Neue" panose="02000503000000020004" pitchFamily="2" charset="0"/>
              </a:defRPr>
            </a:lvl1pPr>
          </a:lstStyle>
          <a:p>
            <a:pPr>
              <a:defRPr/>
            </a:pPr>
            <a:endParaRPr lang="en-GB" dirty="0"/>
          </a:p>
        </p:txBody>
      </p:sp>
      <p:sp>
        <p:nvSpPr>
          <p:cNvPr id="1030" name="Rectangle 6">
            <a:extLst>
              <a:ext uri="{FF2B5EF4-FFF2-40B4-BE49-F238E27FC236}">
                <a16:creationId xmlns:a16="http://schemas.microsoft.com/office/drawing/2014/main" id="{C116671B-B7F5-A640-A03B-2CB79D5B87F6}"/>
              </a:ext>
            </a:extLst>
          </p:cNvPr>
          <p:cNvSpPr>
            <a:spLocks noGrp="1" noChangeArrowheads="1"/>
          </p:cNvSpPr>
          <p:nvPr>
            <p:ph type="sldNum" sz="quarter" idx="4"/>
          </p:nvPr>
        </p:nvSpPr>
        <p:spPr bwMode="auto">
          <a:xfrm>
            <a:off x="6553200" y="5318126"/>
            <a:ext cx="2133600" cy="283104"/>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167">
                <a:latin typeface="Gill Sans MT" panose="020B0502020104020203" pitchFamily="34" charset="77"/>
                <a:ea typeface="Helvetica Neue" panose="02000503000000020004" pitchFamily="2" charset="0"/>
                <a:cs typeface="Helvetica Neue" panose="02000503000000020004" pitchFamily="2" charset="0"/>
              </a:defRPr>
            </a:lvl1pPr>
          </a:lstStyle>
          <a:p>
            <a:fld id="{07E9AECC-8061-DA49-97AE-2E5615142E93}" type="slidenum">
              <a:rPr lang="en-GB" altLang="en-US" smtClean="0"/>
              <a:pPr/>
              <a:t>‹#›</a:t>
            </a:fld>
            <a:endParaRPr lang="en-GB" altLang="en-US" dirty="0"/>
          </a:p>
        </p:txBody>
      </p:sp>
      <p:pic>
        <p:nvPicPr>
          <p:cNvPr id="4" name="Graphic 3">
            <a:extLst>
              <a:ext uri="{FF2B5EF4-FFF2-40B4-BE49-F238E27FC236}">
                <a16:creationId xmlns:a16="http://schemas.microsoft.com/office/drawing/2014/main" id="{3F593955-4B4A-1DAF-8387-B898322B0127}"/>
              </a:ext>
            </a:extLst>
          </p:cNvPr>
          <p:cNvPicPr>
            <a:picLocks noChangeAspect="1"/>
          </p:cNvPicPr>
          <p:nvPr userDrawn="1"/>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452320" y="113770"/>
            <a:ext cx="1603063" cy="579029"/>
          </a:xfrm>
          <a:prstGeom prst="rect">
            <a:avLst/>
          </a:prstGeom>
        </p:spPr>
      </p:pic>
    </p:spTree>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9" r:id="rId8"/>
  </p:sldLayoutIdLst>
  <p:hf hdr="0" ftr="0" dt="0"/>
  <p:txStyles>
    <p:titleStyle>
      <a:lvl1pPr algn="l" rtl="0" eaLnBrk="0" fontAlgn="base" hangingPunct="0">
        <a:spcBef>
          <a:spcPct val="0"/>
        </a:spcBef>
        <a:spcAft>
          <a:spcPct val="0"/>
        </a:spcAft>
        <a:defRPr sz="2333">
          <a:solidFill>
            <a:srgbClr val="003D7D"/>
          </a:solidFill>
          <a:latin typeface="Gill Sans MT" panose="020B0502020104020203" pitchFamily="34" charset="77"/>
          <a:ea typeface="Helvetica Neue" panose="02000503000000020004" pitchFamily="2" charset="0"/>
          <a:cs typeface="Helvetica Neue" panose="02000503000000020004" pitchFamily="2" charset="0"/>
        </a:defRPr>
      </a:lvl1pPr>
      <a:lvl2pPr algn="l" rtl="0" eaLnBrk="0" fontAlgn="base" hangingPunct="0">
        <a:spcBef>
          <a:spcPct val="0"/>
        </a:spcBef>
        <a:spcAft>
          <a:spcPct val="0"/>
        </a:spcAft>
        <a:defRPr sz="2333">
          <a:solidFill>
            <a:srgbClr val="003D7D"/>
          </a:solidFill>
          <a:latin typeface="Gill Sans MT" panose="020B0502020104020203" pitchFamily="34" charset="77"/>
          <a:ea typeface="ＭＳ Ｐゴシック" charset="0"/>
          <a:cs typeface="Arial" charset="0"/>
        </a:defRPr>
      </a:lvl2pPr>
      <a:lvl3pPr algn="l" rtl="0" eaLnBrk="0" fontAlgn="base" hangingPunct="0">
        <a:spcBef>
          <a:spcPct val="0"/>
        </a:spcBef>
        <a:spcAft>
          <a:spcPct val="0"/>
        </a:spcAft>
        <a:defRPr sz="2333">
          <a:solidFill>
            <a:srgbClr val="003D7D"/>
          </a:solidFill>
          <a:latin typeface="Gill Sans MT" panose="020B0502020104020203" pitchFamily="34" charset="77"/>
          <a:ea typeface="ＭＳ Ｐゴシック" charset="0"/>
          <a:cs typeface="Arial" charset="0"/>
        </a:defRPr>
      </a:lvl3pPr>
      <a:lvl4pPr algn="l" rtl="0" eaLnBrk="0" fontAlgn="base" hangingPunct="0">
        <a:spcBef>
          <a:spcPct val="0"/>
        </a:spcBef>
        <a:spcAft>
          <a:spcPct val="0"/>
        </a:spcAft>
        <a:defRPr sz="2333">
          <a:solidFill>
            <a:srgbClr val="003D7D"/>
          </a:solidFill>
          <a:latin typeface="Gill Sans MT" panose="020B0502020104020203" pitchFamily="34" charset="77"/>
          <a:ea typeface="ＭＳ Ｐゴシック" charset="0"/>
          <a:cs typeface="Arial" charset="0"/>
        </a:defRPr>
      </a:lvl4pPr>
      <a:lvl5pPr algn="l" rtl="0" eaLnBrk="0" fontAlgn="base" hangingPunct="0">
        <a:spcBef>
          <a:spcPct val="0"/>
        </a:spcBef>
        <a:spcAft>
          <a:spcPct val="0"/>
        </a:spcAft>
        <a:defRPr sz="2333">
          <a:solidFill>
            <a:srgbClr val="003D7D"/>
          </a:solidFill>
          <a:latin typeface="Gill Sans MT" panose="020B0502020104020203" pitchFamily="34" charset="77"/>
          <a:ea typeface="ＭＳ Ｐゴシック" charset="0"/>
          <a:cs typeface="Arial" charset="0"/>
        </a:defRPr>
      </a:lvl5pPr>
      <a:lvl6pPr marL="380985" algn="l" rtl="0" eaLnBrk="0" fontAlgn="base" hangingPunct="0">
        <a:spcBef>
          <a:spcPct val="0"/>
        </a:spcBef>
        <a:spcAft>
          <a:spcPct val="0"/>
        </a:spcAft>
        <a:defRPr sz="2333">
          <a:solidFill>
            <a:srgbClr val="003D7D"/>
          </a:solidFill>
          <a:latin typeface="Verdana" pitchFamily="34" charset="0"/>
          <a:cs typeface="Arial" charset="0"/>
        </a:defRPr>
      </a:lvl6pPr>
      <a:lvl7pPr marL="761970" algn="l" rtl="0" eaLnBrk="0" fontAlgn="base" hangingPunct="0">
        <a:spcBef>
          <a:spcPct val="0"/>
        </a:spcBef>
        <a:spcAft>
          <a:spcPct val="0"/>
        </a:spcAft>
        <a:defRPr sz="2333">
          <a:solidFill>
            <a:srgbClr val="003D7D"/>
          </a:solidFill>
          <a:latin typeface="Verdana" pitchFamily="34" charset="0"/>
          <a:cs typeface="Arial" charset="0"/>
        </a:defRPr>
      </a:lvl7pPr>
      <a:lvl8pPr marL="1142954" algn="l" rtl="0" eaLnBrk="0" fontAlgn="base" hangingPunct="0">
        <a:spcBef>
          <a:spcPct val="0"/>
        </a:spcBef>
        <a:spcAft>
          <a:spcPct val="0"/>
        </a:spcAft>
        <a:defRPr sz="2333">
          <a:solidFill>
            <a:srgbClr val="003D7D"/>
          </a:solidFill>
          <a:latin typeface="Verdana" pitchFamily="34" charset="0"/>
          <a:cs typeface="Arial" charset="0"/>
        </a:defRPr>
      </a:lvl8pPr>
      <a:lvl9pPr marL="1523939" algn="l" rtl="0" eaLnBrk="0" fontAlgn="base" hangingPunct="0">
        <a:spcBef>
          <a:spcPct val="0"/>
        </a:spcBef>
        <a:spcAft>
          <a:spcPct val="0"/>
        </a:spcAft>
        <a:defRPr sz="2333">
          <a:solidFill>
            <a:srgbClr val="003D7D"/>
          </a:solidFill>
          <a:latin typeface="Verdana" pitchFamily="34" charset="0"/>
          <a:cs typeface="Arial" charset="0"/>
        </a:defRPr>
      </a:lvl9pPr>
    </p:titleStyle>
    <p:bodyStyle>
      <a:lvl1pPr marL="285739" indent="-285739" algn="l" rtl="0" eaLnBrk="0" fontAlgn="base" hangingPunct="0">
        <a:spcBef>
          <a:spcPct val="20000"/>
        </a:spcBef>
        <a:spcAft>
          <a:spcPct val="0"/>
        </a:spcAft>
        <a:buFont typeface="Verdana" panose="020B0604030504040204" pitchFamily="34" charset="0"/>
        <a:buChar char="−"/>
        <a:defRPr sz="2000">
          <a:solidFill>
            <a:schemeClr val="tx1"/>
          </a:solidFill>
          <a:latin typeface="Gill Sans MT" panose="020B0502020104020203" pitchFamily="34" charset="77"/>
          <a:ea typeface="Helvetica Neue" panose="02000503000000020004" pitchFamily="2" charset="0"/>
          <a:cs typeface="Helvetica Neue" panose="02000503000000020004" pitchFamily="2" charset="0"/>
        </a:defRPr>
      </a:lvl1pPr>
      <a:lvl2pPr marL="619100" indent="-238115" algn="l" rtl="0" eaLnBrk="0" fontAlgn="base" hangingPunct="0">
        <a:spcBef>
          <a:spcPct val="20000"/>
        </a:spcBef>
        <a:spcAft>
          <a:spcPct val="0"/>
        </a:spcAft>
        <a:buFont typeface="Verdana" panose="020B0604030504040204" pitchFamily="34" charset="0"/>
        <a:buChar char="−"/>
        <a:defRPr sz="1667">
          <a:solidFill>
            <a:schemeClr val="tx1"/>
          </a:solidFill>
          <a:latin typeface="Gill Sans MT" panose="020B0502020104020203" pitchFamily="34" charset="77"/>
          <a:ea typeface="Helvetica Neue" panose="02000503000000020004" pitchFamily="2" charset="0"/>
          <a:cs typeface="Helvetica Neue" panose="02000503000000020004" pitchFamily="2" charset="0"/>
        </a:defRPr>
      </a:lvl2pPr>
      <a:lvl3pPr marL="952462" indent="-190492" algn="l" rtl="0" eaLnBrk="0" fontAlgn="base" hangingPunct="0">
        <a:spcBef>
          <a:spcPct val="20000"/>
        </a:spcBef>
        <a:spcAft>
          <a:spcPct val="0"/>
        </a:spcAft>
        <a:buFont typeface="Verdana" panose="020B0604030504040204" pitchFamily="34" charset="0"/>
        <a:buChar char="−"/>
        <a:defRPr>
          <a:solidFill>
            <a:schemeClr val="tx1"/>
          </a:solidFill>
          <a:latin typeface="Gill Sans MT" panose="020B0502020104020203" pitchFamily="34" charset="77"/>
          <a:ea typeface="Helvetica Neue" panose="02000503000000020004" pitchFamily="2" charset="0"/>
          <a:cs typeface="Helvetica Neue" panose="02000503000000020004" pitchFamily="2" charset="0"/>
        </a:defRPr>
      </a:lvl3pPr>
      <a:lvl4pPr marL="1333447" indent="-190492" algn="l" rtl="0" eaLnBrk="0" fontAlgn="base" hangingPunct="0">
        <a:spcBef>
          <a:spcPct val="20000"/>
        </a:spcBef>
        <a:spcAft>
          <a:spcPct val="0"/>
        </a:spcAft>
        <a:buFont typeface="Verdana" panose="020B0604030504040204" pitchFamily="34" charset="0"/>
        <a:buChar char="−"/>
        <a:defRPr sz="1333">
          <a:solidFill>
            <a:schemeClr val="tx1"/>
          </a:solidFill>
          <a:latin typeface="Gill Sans MT" panose="020B0502020104020203" pitchFamily="34" charset="77"/>
          <a:ea typeface="Helvetica Neue" panose="02000503000000020004" pitchFamily="2" charset="0"/>
          <a:cs typeface="Helvetica Neue" panose="02000503000000020004" pitchFamily="2" charset="0"/>
        </a:defRPr>
      </a:lvl4pPr>
      <a:lvl5pPr marL="1714431" indent="-190492" algn="l" rtl="0" eaLnBrk="0" fontAlgn="base" hangingPunct="0">
        <a:spcBef>
          <a:spcPct val="20000"/>
        </a:spcBef>
        <a:spcAft>
          <a:spcPct val="0"/>
        </a:spcAft>
        <a:buFont typeface="Verdana" panose="020B0604030504040204" pitchFamily="34" charset="0"/>
        <a:buChar char="−"/>
        <a:defRPr sz="1333">
          <a:solidFill>
            <a:schemeClr val="tx1"/>
          </a:solidFill>
          <a:latin typeface="Gill Sans MT" panose="020B0502020104020203" pitchFamily="34" charset="77"/>
          <a:ea typeface="Helvetica Neue" panose="02000503000000020004" pitchFamily="2" charset="0"/>
          <a:cs typeface="Helvetica Neue" panose="02000503000000020004" pitchFamily="2" charset="0"/>
        </a:defRPr>
      </a:lvl5pPr>
      <a:lvl6pPr marL="2095416" indent="-190492" algn="l" rtl="0" eaLnBrk="0" fontAlgn="base" hangingPunct="0">
        <a:spcBef>
          <a:spcPct val="20000"/>
        </a:spcBef>
        <a:spcAft>
          <a:spcPct val="0"/>
        </a:spcAft>
        <a:buFont typeface="Verdana" pitchFamily="34" charset="0"/>
        <a:buChar char="−"/>
        <a:defRPr sz="1333">
          <a:solidFill>
            <a:schemeClr val="tx1"/>
          </a:solidFill>
          <a:latin typeface="+mn-lt"/>
          <a:cs typeface="+mn-cs"/>
        </a:defRPr>
      </a:lvl6pPr>
      <a:lvl7pPr marL="2476401" indent="-190492" algn="l" rtl="0" eaLnBrk="0" fontAlgn="base" hangingPunct="0">
        <a:spcBef>
          <a:spcPct val="20000"/>
        </a:spcBef>
        <a:spcAft>
          <a:spcPct val="0"/>
        </a:spcAft>
        <a:buFont typeface="Verdana" pitchFamily="34" charset="0"/>
        <a:buChar char="−"/>
        <a:defRPr sz="1333">
          <a:solidFill>
            <a:schemeClr val="tx1"/>
          </a:solidFill>
          <a:latin typeface="+mn-lt"/>
          <a:cs typeface="+mn-cs"/>
        </a:defRPr>
      </a:lvl7pPr>
      <a:lvl8pPr marL="2857386" indent="-190492" algn="l" rtl="0" eaLnBrk="0" fontAlgn="base" hangingPunct="0">
        <a:spcBef>
          <a:spcPct val="20000"/>
        </a:spcBef>
        <a:spcAft>
          <a:spcPct val="0"/>
        </a:spcAft>
        <a:buFont typeface="Verdana" pitchFamily="34" charset="0"/>
        <a:buChar char="−"/>
        <a:defRPr sz="1333">
          <a:solidFill>
            <a:schemeClr val="tx1"/>
          </a:solidFill>
          <a:latin typeface="+mn-lt"/>
          <a:cs typeface="+mn-cs"/>
        </a:defRPr>
      </a:lvl8pPr>
      <a:lvl9pPr marL="3238370" indent="-190492" algn="l" rtl="0" eaLnBrk="0" fontAlgn="base" hangingPunct="0">
        <a:spcBef>
          <a:spcPct val="20000"/>
        </a:spcBef>
        <a:spcAft>
          <a:spcPct val="0"/>
        </a:spcAft>
        <a:buFont typeface="Verdana" pitchFamily="34" charset="0"/>
        <a:buChar char="−"/>
        <a:defRPr sz="1333">
          <a:solidFill>
            <a:schemeClr val="tx1"/>
          </a:solidFill>
          <a:latin typeface="+mn-lt"/>
          <a:cs typeface="+mn-cs"/>
        </a:defRPr>
      </a:lvl9pPr>
    </p:bodyStyle>
    <p:otherStyle>
      <a:defPPr>
        <a:defRPr lang="en-US"/>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6.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6.xml"/><Relationship Id="rId4" Type="http://schemas.openxmlformats.org/officeDocument/2006/relationships/image" Target="../media/image1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0.gi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2.xml"/><Relationship Id="rId4" Type="http://schemas.openxmlformats.org/officeDocument/2006/relationships/image" Target="../media/image23.jpeg"/></Relationships>
</file>

<file path=ppt/slides/_rels/slide3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image" Target="../media/image39.png"/><Relationship Id="rId1" Type="http://schemas.openxmlformats.org/officeDocument/2006/relationships/slideLayout" Target="../slideLayouts/slideLayout6.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hyperlink" Target="https://arxiv.org/pdf/1706.03762.pdf" TargetMode="External"/><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6.png"/></Relationships>
</file>

<file path=ppt/slides/_rels/slide6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Slide Number Placeholder 3">
            <a:extLst>
              <a:ext uri="{FF2B5EF4-FFF2-40B4-BE49-F238E27FC236}">
                <a16:creationId xmlns:a16="http://schemas.microsoft.com/office/drawing/2014/main" id="{AF6BA273-C058-A046-BA6B-4B58FA82B6B5}"/>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Verdana" panose="020B0604030504040204" pitchFamily="34" charset="0"/>
              <a:buChar char="−"/>
              <a:defRPr sz="2000">
                <a:solidFill>
                  <a:schemeClr val="tx1"/>
                </a:solidFill>
                <a:latin typeface="Gill Sans MT" panose="020B0502020104020203" pitchFamily="34" charset="77"/>
                <a:ea typeface="ＭＳ Ｐゴシック" panose="020B0600070205080204" pitchFamily="34" charset="-128"/>
                <a:cs typeface="Arial" panose="020B0604020202020204" pitchFamily="34" charset="0"/>
              </a:defRPr>
            </a:lvl1pPr>
            <a:lvl2pPr marL="619100" indent="-238115">
              <a:spcBef>
                <a:spcPct val="20000"/>
              </a:spcBef>
              <a:buFont typeface="Verdana" panose="020B0604030504040204" pitchFamily="34" charset="0"/>
              <a:buChar char="−"/>
              <a:defRPr sz="1667">
                <a:solidFill>
                  <a:schemeClr val="tx1"/>
                </a:solidFill>
                <a:latin typeface="Gill Sans MT" panose="020B0502020104020203" pitchFamily="34" charset="77"/>
                <a:ea typeface="Arial" panose="020B0604020202020204" pitchFamily="34" charset="0"/>
                <a:cs typeface="Arial" panose="020B0604020202020204" pitchFamily="34" charset="0"/>
              </a:defRPr>
            </a:lvl2pPr>
            <a:lvl3pPr marL="952462" indent="-190492">
              <a:spcBef>
                <a:spcPct val="20000"/>
              </a:spcBef>
              <a:buFont typeface="Verdana" panose="020B0604030504040204" pitchFamily="34" charset="0"/>
              <a:buChar char="−"/>
              <a:defRPr>
                <a:solidFill>
                  <a:schemeClr val="tx1"/>
                </a:solidFill>
                <a:latin typeface="Gill Sans MT" panose="020B0502020104020203" pitchFamily="34" charset="77"/>
                <a:ea typeface="Arial" panose="020B0604020202020204" pitchFamily="34" charset="0"/>
                <a:cs typeface="Arial" panose="020B0604020202020204" pitchFamily="34" charset="0"/>
              </a:defRPr>
            </a:lvl3pPr>
            <a:lvl4pPr marL="1333447" indent="-190492">
              <a:spcBef>
                <a:spcPct val="20000"/>
              </a:spcBef>
              <a:buFont typeface="Verdana" panose="020B0604030504040204" pitchFamily="34" charset="0"/>
              <a:buChar char="−"/>
              <a:defRPr sz="1333">
                <a:solidFill>
                  <a:schemeClr val="tx1"/>
                </a:solidFill>
                <a:latin typeface="Gill Sans MT" panose="020B0502020104020203" pitchFamily="34" charset="77"/>
                <a:ea typeface="Arial" panose="020B0604020202020204" pitchFamily="34" charset="0"/>
                <a:cs typeface="Arial" panose="020B0604020202020204" pitchFamily="34" charset="0"/>
              </a:defRPr>
            </a:lvl4pPr>
            <a:lvl5pPr marL="1714431" indent="-190492">
              <a:spcBef>
                <a:spcPct val="20000"/>
              </a:spcBef>
              <a:buFont typeface="Verdana" panose="020B0604030504040204" pitchFamily="34" charset="0"/>
              <a:buChar char="−"/>
              <a:defRPr sz="1333">
                <a:solidFill>
                  <a:schemeClr val="tx1"/>
                </a:solidFill>
                <a:latin typeface="Gill Sans MT" panose="020B0502020104020203" pitchFamily="34" charset="77"/>
                <a:ea typeface="Arial" panose="020B0604020202020204" pitchFamily="34" charset="0"/>
                <a:cs typeface="Arial" panose="020B0604020202020204" pitchFamily="34" charset="0"/>
              </a:defRPr>
            </a:lvl5pPr>
            <a:lvl6pPr marL="2095416" indent="-190492" eaLnBrk="0" fontAlgn="base" hangingPunct="0">
              <a:spcBef>
                <a:spcPct val="20000"/>
              </a:spcBef>
              <a:spcAft>
                <a:spcPct val="0"/>
              </a:spcAft>
              <a:buFont typeface="Verdana" panose="020B0604030504040204" pitchFamily="34" charset="0"/>
              <a:buChar char="−"/>
              <a:defRPr sz="1333">
                <a:solidFill>
                  <a:schemeClr val="tx1"/>
                </a:solidFill>
                <a:latin typeface="Gill Sans MT" panose="020B0502020104020203" pitchFamily="34" charset="77"/>
                <a:ea typeface="Arial" panose="020B0604020202020204" pitchFamily="34" charset="0"/>
                <a:cs typeface="Arial" panose="020B0604020202020204" pitchFamily="34" charset="0"/>
              </a:defRPr>
            </a:lvl6pPr>
            <a:lvl7pPr marL="2476401" indent="-190492" eaLnBrk="0" fontAlgn="base" hangingPunct="0">
              <a:spcBef>
                <a:spcPct val="20000"/>
              </a:spcBef>
              <a:spcAft>
                <a:spcPct val="0"/>
              </a:spcAft>
              <a:buFont typeface="Verdana" panose="020B0604030504040204" pitchFamily="34" charset="0"/>
              <a:buChar char="−"/>
              <a:defRPr sz="1333">
                <a:solidFill>
                  <a:schemeClr val="tx1"/>
                </a:solidFill>
                <a:latin typeface="Gill Sans MT" panose="020B0502020104020203" pitchFamily="34" charset="77"/>
                <a:ea typeface="Arial" panose="020B0604020202020204" pitchFamily="34" charset="0"/>
                <a:cs typeface="Arial" panose="020B0604020202020204" pitchFamily="34" charset="0"/>
              </a:defRPr>
            </a:lvl7pPr>
            <a:lvl8pPr marL="2857386" indent="-190492" eaLnBrk="0" fontAlgn="base" hangingPunct="0">
              <a:spcBef>
                <a:spcPct val="20000"/>
              </a:spcBef>
              <a:spcAft>
                <a:spcPct val="0"/>
              </a:spcAft>
              <a:buFont typeface="Verdana" panose="020B0604030504040204" pitchFamily="34" charset="0"/>
              <a:buChar char="−"/>
              <a:defRPr sz="1333">
                <a:solidFill>
                  <a:schemeClr val="tx1"/>
                </a:solidFill>
                <a:latin typeface="Gill Sans MT" panose="020B0502020104020203" pitchFamily="34" charset="77"/>
                <a:ea typeface="Arial" panose="020B0604020202020204" pitchFamily="34" charset="0"/>
                <a:cs typeface="Arial" panose="020B0604020202020204" pitchFamily="34" charset="0"/>
              </a:defRPr>
            </a:lvl8pPr>
            <a:lvl9pPr marL="3238370" indent="-190492" eaLnBrk="0" fontAlgn="base" hangingPunct="0">
              <a:spcBef>
                <a:spcPct val="20000"/>
              </a:spcBef>
              <a:spcAft>
                <a:spcPct val="0"/>
              </a:spcAft>
              <a:buFont typeface="Verdana" panose="020B0604030504040204" pitchFamily="34" charset="0"/>
              <a:buChar char="−"/>
              <a:defRPr sz="1333">
                <a:solidFill>
                  <a:schemeClr val="tx1"/>
                </a:solidFill>
                <a:latin typeface="Gill Sans MT" panose="020B0502020104020203" pitchFamily="34" charset="77"/>
                <a:ea typeface="Arial" panose="020B0604020202020204" pitchFamily="34" charset="0"/>
                <a:cs typeface="Arial" panose="020B0604020202020204" pitchFamily="34" charset="0"/>
              </a:defRPr>
            </a:lvl9pPr>
          </a:lstStyle>
          <a:p>
            <a:pPr>
              <a:spcBef>
                <a:spcPct val="0"/>
              </a:spcBef>
              <a:buFontTx/>
              <a:buNone/>
            </a:pPr>
            <a:fld id="{0F366BD3-0E5B-9C42-A03F-75400BAFC63E}" type="slidenum">
              <a:rPr lang="en-GB" altLang="en-US" sz="1167">
                <a:ea typeface="Helvetica Neue" panose="02000503000000020004" pitchFamily="2" charset="0"/>
                <a:cs typeface="Helvetica Neue" panose="02000503000000020004" pitchFamily="2" charset="0"/>
              </a:rPr>
              <a:pPr>
                <a:spcBef>
                  <a:spcPct val="0"/>
                </a:spcBef>
                <a:buFontTx/>
                <a:buNone/>
              </a:pPr>
              <a:t>1</a:t>
            </a:fld>
            <a:endParaRPr lang="en-GB" altLang="en-US" sz="1167" dirty="0">
              <a:ea typeface="Helvetica Neue" panose="02000503000000020004" pitchFamily="2" charset="0"/>
              <a:cs typeface="Helvetica Neue" panose="02000503000000020004" pitchFamily="2" charset="0"/>
            </a:endParaRPr>
          </a:p>
        </p:txBody>
      </p:sp>
      <p:sp>
        <p:nvSpPr>
          <p:cNvPr id="16386" name="Text Box 2">
            <a:extLst>
              <a:ext uri="{FF2B5EF4-FFF2-40B4-BE49-F238E27FC236}">
                <a16:creationId xmlns:a16="http://schemas.microsoft.com/office/drawing/2014/main" id="{CB2856F0-5122-C748-A4E1-B1FC924AA33E}"/>
              </a:ext>
            </a:extLst>
          </p:cNvPr>
          <p:cNvSpPr txBox="1">
            <a:spLocks noChangeArrowheads="1"/>
          </p:cNvSpPr>
          <p:nvPr/>
        </p:nvSpPr>
        <p:spPr bwMode="auto">
          <a:xfrm>
            <a:off x="1043608" y="1345332"/>
            <a:ext cx="7200800" cy="2421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Verdana" panose="020B0604030504040204" pitchFamily="34" charset="0"/>
              <a:buChar char="−"/>
              <a:defRPr sz="2400">
                <a:solidFill>
                  <a:schemeClr val="tx1"/>
                </a:solidFill>
                <a:latin typeface="Gill Sans MT" panose="020B0502020104020203" pitchFamily="34" charset="77"/>
                <a:ea typeface="ＭＳ Ｐゴシック" panose="020B0600070205080204" pitchFamily="34" charset="-128"/>
                <a:cs typeface="Arial" panose="020B0604020202020204" pitchFamily="34" charset="0"/>
              </a:defRPr>
            </a:lvl1pPr>
            <a:lvl2pPr marL="742950" indent="-285750">
              <a:spcBef>
                <a:spcPct val="20000"/>
              </a:spcBef>
              <a:buFont typeface="Verdana" panose="020B0604030504040204" pitchFamily="34" charset="0"/>
              <a:buChar char="−"/>
              <a:defRPr sz="2000">
                <a:solidFill>
                  <a:schemeClr val="tx1"/>
                </a:solidFill>
                <a:latin typeface="Gill Sans MT" panose="020B0502020104020203" pitchFamily="34" charset="77"/>
                <a:ea typeface="Arial" panose="020B0604020202020204" pitchFamily="34" charset="0"/>
                <a:cs typeface="Arial" panose="020B0604020202020204" pitchFamily="34" charset="0"/>
              </a:defRPr>
            </a:lvl2pPr>
            <a:lvl3pPr marL="1143000" indent="-228600">
              <a:spcBef>
                <a:spcPct val="20000"/>
              </a:spcBef>
              <a:buFont typeface="Verdana" panose="020B0604030504040204" pitchFamily="34" charset="0"/>
              <a:buChar char="−"/>
              <a:defRPr>
                <a:solidFill>
                  <a:schemeClr val="tx1"/>
                </a:solidFill>
                <a:latin typeface="Gill Sans MT" panose="020B0502020104020203" pitchFamily="34" charset="77"/>
                <a:ea typeface="Arial" panose="020B0604020202020204" pitchFamily="34" charset="0"/>
                <a:cs typeface="Arial" panose="020B0604020202020204" pitchFamily="34" charset="0"/>
              </a:defRPr>
            </a:lvl3pPr>
            <a:lvl4pPr marL="1600200" indent="-228600">
              <a:spcBef>
                <a:spcPct val="20000"/>
              </a:spcBef>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4pPr>
            <a:lvl5pPr marL="2057400" indent="-228600">
              <a:spcBef>
                <a:spcPct val="20000"/>
              </a:spcBef>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9pPr>
          </a:lstStyle>
          <a:p>
            <a:pPr eaLnBrk="1" hangingPunct="1">
              <a:spcBef>
                <a:spcPct val="0"/>
              </a:spcBef>
              <a:buFontTx/>
              <a:buNone/>
            </a:pPr>
            <a:r>
              <a:rPr lang="en-GB" altLang="en-US" sz="3333" dirty="0">
                <a:solidFill>
                  <a:srgbClr val="003D7D"/>
                </a:solidFill>
                <a:ea typeface="Helvetica Neue" panose="02000503000000020004" pitchFamily="2" charset="0"/>
                <a:cs typeface="Helvetica Neue" panose="02000503000000020004" pitchFamily="2" charset="0"/>
              </a:rPr>
              <a:t>Machine Learning for Neuroscience </a:t>
            </a:r>
          </a:p>
          <a:p>
            <a:pPr eaLnBrk="1" hangingPunct="1">
              <a:spcBef>
                <a:spcPct val="0"/>
              </a:spcBef>
              <a:buFontTx/>
              <a:buNone/>
            </a:pPr>
            <a:endParaRPr lang="en-GB" altLang="en-US" sz="3000" dirty="0">
              <a:solidFill>
                <a:srgbClr val="003D7D"/>
              </a:solidFill>
              <a:ea typeface="Helvetica Neue" panose="02000503000000020004" pitchFamily="2" charset="0"/>
              <a:cs typeface="Helvetica Neue" panose="02000503000000020004" pitchFamily="2" charset="0"/>
            </a:endParaRPr>
          </a:p>
          <a:p>
            <a:pPr eaLnBrk="1" hangingPunct="1">
              <a:spcBef>
                <a:spcPct val="0"/>
              </a:spcBef>
              <a:buNone/>
            </a:pPr>
            <a:r>
              <a:rPr lang="en-GB" sz="1800" dirty="0">
                <a:solidFill>
                  <a:srgbClr val="003D7D"/>
                </a:solidFill>
                <a:ea typeface="Helvetica Neue" panose="02000503000000020004" pitchFamily="2" charset="0"/>
                <a:cs typeface="Helvetica Neue" panose="02000503000000020004" pitchFamily="2" charset="0"/>
              </a:rPr>
              <a:t>Applications in neuroscience and neuroscience inspired models</a:t>
            </a:r>
          </a:p>
          <a:p>
            <a:pPr eaLnBrk="1" hangingPunct="1">
              <a:spcBef>
                <a:spcPct val="0"/>
              </a:spcBef>
              <a:buNone/>
            </a:pPr>
            <a:endParaRPr lang="en-GB" sz="2000" dirty="0">
              <a:solidFill>
                <a:srgbClr val="003D7D"/>
              </a:solidFill>
              <a:ea typeface="Helvetica Neue" panose="02000503000000020004" pitchFamily="2" charset="0"/>
              <a:cs typeface="Helvetica Neue" panose="02000503000000020004" pitchFamily="2" charset="0"/>
            </a:endParaRPr>
          </a:p>
          <a:p>
            <a:pPr eaLnBrk="1" hangingPunct="1">
              <a:spcBef>
                <a:spcPct val="0"/>
              </a:spcBef>
              <a:buFontTx/>
              <a:buNone/>
            </a:pPr>
            <a:r>
              <a:rPr lang="en-GB" altLang="en-US" sz="2000" dirty="0">
                <a:solidFill>
                  <a:srgbClr val="003D7D"/>
                </a:solidFill>
                <a:ea typeface="Helvetica Neue" panose="02000503000000020004" pitchFamily="2" charset="0"/>
                <a:cs typeface="Helvetica Neue" panose="02000503000000020004" pitchFamily="2" charset="0"/>
              </a:rPr>
              <a:t> </a:t>
            </a:r>
          </a:p>
          <a:p>
            <a:pPr eaLnBrk="1" hangingPunct="1">
              <a:spcBef>
                <a:spcPct val="0"/>
              </a:spcBef>
              <a:buFontTx/>
              <a:buNone/>
            </a:pPr>
            <a:endParaRPr lang="en-GB" altLang="en-US" sz="3000" dirty="0">
              <a:solidFill>
                <a:srgbClr val="003D7D"/>
              </a:solidFill>
              <a:ea typeface="Helvetica Neue" panose="02000503000000020004" pitchFamily="2" charset="0"/>
              <a:cs typeface="Helvetica Neue" panose="02000503000000020004" pitchFamily="2" charset="0"/>
            </a:endParaRPr>
          </a:p>
        </p:txBody>
      </p:sp>
      <p:sp>
        <p:nvSpPr>
          <p:cNvPr id="16387" name="Text Box 4">
            <a:extLst>
              <a:ext uri="{FF2B5EF4-FFF2-40B4-BE49-F238E27FC236}">
                <a16:creationId xmlns:a16="http://schemas.microsoft.com/office/drawing/2014/main" id="{77FCB97C-8E46-1747-89C5-F16122F24E7D}"/>
              </a:ext>
            </a:extLst>
          </p:cNvPr>
          <p:cNvSpPr txBox="1">
            <a:spLocks noChangeArrowheads="1"/>
          </p:cNvSpPr>
          <p:nvPr/>
        </p:nvSpPr>
        <p:spPr bwMode="auto">
          <a:xfrm>
            <a:off x="1103139" y="3611488"/>
            <a:ext cx="4415896" cy="1220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Verdana" panose="020B0604030504040204" pitchFamily="34" charset="0"/>
              <a:buChar char="−"/>
              <a:defRPr sz="2400">
                <a:solidFill>
                  <a:schemeClr val="tx1"/>
                </a:solidFill>
                <a:latin typeface="Gill Sans MT" panose="020B0502020104020203" pitchFamily="34" charset="77"/>
                <a:ea typeface="ＭＳ Ｐゴシック" panose="020B0600070205080204" pitchFamily="34" charset="-128"/>
                <a:cs typeface="Arial" panose="020B0604020202020204" pitchFamily="34" charset="0"/>
              </a:defRPr>
            </a:lvl1pPr>
            <a:lvl2pPr marL="742950" indent="-285750">
              <a:spcBef>
                <a:spcPct val="20000"/>
              </a:spcBef>
              <a:buFont typeface="Verdana" panose="020B0604030504040204" pitchFamily="34" charset="0"/>
              <a:buChar char="−"/>
              <a:defRPr sz="2000">
                <a:solidFill>
                  <a:schemeClr val="tx1"/>
                </a:solidFill>
                <a:latin typeface="Gill Sans MT" panose="020B0502020104020203" pitchFamily="34" charset="77"/>
                <a:ea typeface="Arial" panose="020B0604020202020204" pitchFamily="34" charset="0"/>
                <a:cs typeface="Arial" panose="020B0604020202020204" pitchFamily="34" charset="0"/>
              </a:defRPr>
            </a:lvl2pPr>
            <a:lvl3pPr marL="1143000" indent="-228600">
              <a:spcBef>
                <a:spcPct val="20000"/>
              </a:spcBef>
              <a:buFont typeface="Verdana" panose="020B0604030504040204" pitchFamily="34" charset="0"/>
              <a:buChar char="−"/>
              <a:defRPr>
                <a:solidFill>
                  <a:schemeClr val="tx1"/>
                </a:solidFill>
                <a:latin typeface="Gill Sans MT" panose="020B0502020104020203" pitchFamily="34" charset="77"/>
                <a:ea typeface="Arial" panose="020B0604020202020204" pitchFamily="34" charset="0"/>
                <a:cs typeface="Arial" panose="020B0604020202020204" pitchFamily="34" charset="0"/>
              </a:defRPr>
            </a:lvl3pPr>
            <a:lvl4pPr marL="1600200" indent="-228600">
              <a:spcBef>
                <a:spcPct val="20000"/>
              </a:spcBef>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4pPr>
            <a:lvl5pPr marL="2057400" indent="-228600">
              <a:spcBef>
                <a:spcPct val="20000"/>
              </a:spcBef>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9pPr>
          </a:lstStyle>
          <a:p>
            <a:pPr eaLnBrk="1" hangingPunct="1">
              <a:spcBef>
                <a:spcPct val="50000"/>
              </a:spcBef>
              <a:buFontTx/>
              <a:buNone/>
            </a:pPr>
            <a:r>
              <a:rPr lang="en-GB" altLang="en-US" sz="1333" dirty="0">
                <a:solidFill>
                  <a:srgbClr val="003D7D"/>
                </a:solidFill>
                <a:ea typeface="Helvetica Neue" panose="02000503000000020004" pitchFamily="2" charset="0"/>
                <a:cs typeface="Helvetica Neue" panose="02000503000000020004" pitchFamily="2" charset="0"/>
              </a:rPr>
              <a:t>Payam Barnaghi</a:t>
            </a:r>
          </a:p>
          <a:p>
            <a:pPr eaLnBrk="1" hangingPunct="1">
              <a:spcBef>
                <a:spcPct val="50000"/>
              </a:spcBef>
              <a:buFontTx/>
              <a:buNone/>
            </a:pPr>
            <a:r>
              <a:rPr lang="en-GB" altLang="en-US" sz="1333" dirty="0">
                <a:solidFill>
                  <a:srgbClr val="003D7D"/>
                </a:solidFill>
                <a:ea typeface="Helvetica Neue" panose="02000503000000020004" pitchFamily="2" charset="0"/>
                <a:cs typeface="Helvetica Neue" panose="02000503000000020004" pitchFamily="2" charset="0"/>
              </a:rPr>
              <a:t>Department of Brain Sciences</a:t>
            </a:r>
          </a:p>
          <a:p>
            <a:pPr eaLnBrk="1" hangingPunct="1">
              <a:spcBef>
                <a:spcPct val="50000"/>
              </a:spcBef>
              <a:buFontTx/>
              <a:buNone/>
            </a:pPr>
            <a:r>
              <a:rPr lang="en-GB" altLang="en-US" sz="1333" dirty="0">
                <a:solidFill>
                  <a:srgbClr val="003D7D"/>
                </a:solidFill>
                <a:ea typeface="Helvetica Neue" panose="02000503000000020004" pitchFamily="2" charset="0"/>
                <a:cs typeface="Helvetica Neue" panose="02000503000000020004" pitchFamily="2" charset="0"/>
              </a:rPr>
              <a:t>Imperial College London  </a:t>
            </a:r>
          </a:p>
          <a:p>
            <a:pPr eaLnBrk="1" hangingPunct="1">
              <a:spcBef>
                <a:spcPct val="50000"/>
              </a:spcBef>
              <a:buFontTx/>
              <a:buNone/>
            </a:pPr>
            <a:r>
              <a:rPr lang="en-GB" altLang="en-US" sz="1333" dirty="0">
                <a:solidFill>
                  <a:srgbClr val="003D7D"/>
                </a:solidFill>
              </a:rPr>
              <a:t>January 2024</a:t>
            </a:r>
          </a:p>
        </p:txBody>
      </p:sp>
      <p:sp>
        <p:nvSpPr>
          <p:cNvPr id="16388" name="Rectangle 8">
            <a:extLst>
              <a:ext uri="{FF2B5EF4-FFF2-40B4-BE49-F238E27FC236}">
                <a16:creationId xmlns:a16="http://schemas.microsoft.com/office/drawing/2014/main" id="{668D6855-F81A-A24F-918B-A2C47560C262}"/>
              </a:ext>
            </a:extLst>
          </p:cNvPr>
          <p:cNvSpPr>
            <a:spLocks noChangeArrowheads="1"/>
          </p:cNvSpPr>
          <p:nvPr/>
        </p:nvSpPr>
        <p:spPr bwMode="auto">
          <a:xfrm>
            <a:off x="7752292" y="5197740"/>
            <a:ext cx="298979" cy="36115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Font typeface="Verdana" panose="020B0604030504040204" pitchFamily="34" charset="0"/>
              <a:buChar char="−"/>
              <a:defRPr sz="2400">
                <a:solidFill>
                  <a:schemeClr val="tx1"/>
                </a:solidFill>
                <a:latin typeface="Gill Sans MT" panose="020B0502020104020203" pitchFamily="34" charset="77"/>
                <a:ea typeface="ＭＳ Ｐゴシック" panose="020B0600070205080204" pitchFamily="34" charset="-128"/>
                <a:cs typeface="Arial" panose="020B0604020202020204" pitchFamily="34" charset="0"/>
              </a:defRPr>
            </a:lvl1pPr>
            <a:lvl2pPr marL="742950" indent="-285750">
              <a:spcBef>
                <a:spcPct val="20000"/>
              </a:spcBef>
              <a:buFont typeface="Verdana" panose="020B0604030504040204" pitchFamily="34" charset="0"/>
              <a:buChar char="−"/>
              <a:defRPr sz="2000">
                <a:solidFill>
                  <a:schemeClr val="tx1"/>
                </a:solidFill>
                <a:latin typeface="Gill Sans MT" panose="020B0502020104020203" pitchFamily="34" charset="77"/>
                <a:ea typeface="Arial" panose="020B0604020202020204" pitchFamily="34" charset="0"/>
                <a:cs typeface="Arial" panose="020B0604020202020204" pitchFamily="34" charset="0"/>
              </a:defRPr>
            </a:lvl2pPr>
            <a:lvl3pPr marL="1143000" indent="-228600">
              <a:spcBef>
                <a:spcPct val="20000"/>
              </a:spcBef>
              <a:buFont typeface="Verdana" panose="020B0604030504040204" pitchFamily="34" charset="0"/>
              <a:buChar char="−"/>
              <a:defRPr>
                <a:solidFill>
                  <a:schemeClr val="tx1"/>
                </a:solidFill>
                <a:latin typeface="Gill Sans MT" panose="020B0502020104020203" pitchFamily="34" charset="77"/>
                <a:ea typeface="Arial" panose="020B0604020202020204" pitchFamily="34" charset="0"/>
                <a:cs typeface="Arial" panose="020B0604020202020204" pitchFamily="34" charset="0"/>
              </a:defRPr>
            </a:lvl3pPr>
            <a:lvl4pPr marL="1600200" indent="-228600">
              <a:spcBef>
                <a:spcPct val="20000"/>
              </a:spcBef>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4pPr>
            <a:lvl5pPr marL="2057400" indent="-228600">
              <a:spcBef>
                <a:spcPct val="20000"/>
              </a:spcBef>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9pPr>
          </a:lstStyle>
          <a:p>
            <a:pPr eaLnBrk="1" hangingPunct="1">
              <a:spcBef>
                <a:spcPct val="0"/>
              </a:spcBef>
              <a:buFontTx/>
              <a:buNone/>
            </a:pPr>
            <a:endParaRPr lang="en-GB" altLang="en-US" sz="1500" dirty="0">
              <a:ea typeface="Helvetica Neue" panose="02000503000000020004" pitchFamily="2" charset="0"/>
              <a:cs typeface="Helvetica Neue" panose="02000503000000020004" pitchFamily="2" charset="0"/>
            </a:endParaRPr>
          </a:p>
        </p:txBody>
      </p:sp>
      <p:sp>
        <p:nvSpPr>
          <p:cNvPr id="4" name="Rectangle 3">
            <a:extLst>
              <a:ext uri="{FF2B5EF4-FFF2-40B4-BE49-F238E27FC236}">
                <a16:creationId xmlns:a16="http://schemas.microsoft.com/office/drawing/2014/main" id="{5E18BEC9-A3BB-7FCC-2484-4024CA13A7BA}"/>
              </a:ext>
            </a:extLst>
          </p:cNvPr>
          <p:cNvSpPr/>
          <p:nvPr/>
        </p:nvSpPr>
        <p:spPr>
          <a:xfrm>
            <a:off x="8376976" y="5241190"/>
            <a:ext cx="408955" cy="3600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Gill Sans MT" panose="020B0502020104020203" pitchFamily="34" charset="77"/>
              <a:ea typeface="Helvetica Neue" panose="02000503000000020004" pitchFamily="2" charset="0"/>
              <a:cs typeface="Helvetica Neue" panose="02000503000000020004" pitchFamily="2"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624D4-2906-F72D-DB33-61F96837D4B3}"/>
              </a:ext>
            </a:extLst>
          </p:cNvPr>
          <p:cNvSpPr>
            <a:spLocks noGrp="1"/>
          </p:cNvSpPr>
          <p:nvPr>
            <p:ph type="title"/>
          </p:nvPr>
        </p:nvSpPr>
        <p:spPr/>
        <p:txBody>
          <a:bodyPr/>
          <a:lstStyle/>
          <a:p>
            <a:r>
              <a:rPr lang="en-GB" dirty="0"/>
              <a:t>Reinforcement learning</a:t>
            </a:r>
          </a:p>
        </p:txBody>
      </p:sp>
      <p:sp>
        <p:nvSpPr>
          <p:cNvPr id="3" name="Content Placeholder 2">
            <a:extLst>
              <a:ext uri="{FF2B5EF4-FFF2-40B4-BE49-F238E27FC236}">
                <a16:creationId xmlns:a16="http://schemas.microsoft.com/office/drawing/2014/main" id="{F858B032-8843-B661-4DB4-D76443A09288}"/>
              </a:ext>
            </a:extLst>
          </p:cNvPr>
          <p:cNvSpPr>
            <a:spLocks noGrp="1"/>
          </p:cNvSpPr>
          <p:nvPr>
            <p:ph idx="1"/>
          </p:nvPr>
        </p:nvSpPr>
        <p:spPr/>
        <p:txBody>
          <a:bodyPr/>
          <a:lstStyle/>
          <a:p>
            <a:r>
              <a:rPr lang="en-GB" sz="1800" dirty="0">
                <a:effectLst/>
              </a:rPr>
              <a:t>Examples of neuroscience-informed RL models include TD methods and related techniques have gone on to supply the core technology for recent advances in AI, ranging from robotic control (</a:t>
            </a:r>
            <a:r>
              <a:rPr lang="en-GB" sz="1800" dirty="0">
                <a:solidFill>
                  <a:srgbClr val="2196D1"/>
                </a:solidFill>
                <a:effectLst/>
              </a:rPr>
              <a:t>Hafner and </a:t>
            </a:r>
            <a:r>
              <a:rPr lang="en-GB" sz="1800" dirty="0" err="1">
                <a:solidFill>
                  <a:srgbClr val="2196D1"/>
                </a:solidFill>
                <a:effectLst/>
              </a:rPr>
              <a:t>Riedmiller</a:t>
            </a:r>
            <a:r>
              <a:rPr lang="en-GB" sz="1800" dirty="0">
                <a:solidFill>
                  <a:srgbClr val="2196D1"/>
                </a:solidFill>
                <a:effectLst/>
              </a:rPr>
              <a:t>, 2011</a:t>
            </a:r>
            <a:r>
              <a:rPr lang="en-GB" sz="1800" dirty="0">
                <a:effectLst/>
              </a:rPr>
              <a:t>) to expert play in backgammon (</a:t>
            </a:r>
            <a:r>
              <a:rPr lang="en-GB" sz="1800" dirty="0" err="1">
                <a:solidFill>
                  <a:srgbClr val="2196D1"/>
                </a:solidFill>
                <a:effectLst/>
              </a:rPr>
              <a:t>Tesauro</a:t>
            </a:r>
            <a:r>
              <a:rPr lang="en-GB" sz="1800" dirty="0">
                <a:solidFill>
                  <a:srgbClr val="2196D1"/>
                </a:solidFill>
                <a:effectLst/>
              </a:rPr>
              <a:t>, 1995</a:t>
            </a:r>
            <a:r>
              <a:rPr lang="en-GB" sz="1800" dirty="0">
                <a:effectLst/>
              </a:rPr>
              <a:t>) and Go (</a:t>
            </a:r>
            <a:r>
              <a:rPr lang="en-GB" sz="1800" dirty="0">
                <a:solidFill>
                  <a:srgbClr val="2196D1"/>
                </a:solidFill>
                <a:effectLst/>
              </a:rPr>
              <a:t>Silver et al., 2016</a:t>
            </a:r>
            <a:r>
              <a:rPr lang="en-GB" sz="1800" dirty="0">
                <a:effectLst/>
              </a:rPr>
              <a:t>). </a:t>
            </a:r>
            <a:endParaRPr lang="en-GB" dirty="0"/>
          </a:p>
          <a:p>
            <a:endParaRPr lang="en-GB" dirty="0"/>
          </a:p>
        </p:txBody>
      </p:sp>
      <p:sp>
        <p:nvSpPr>
          <p:cNvPr id="4" name="Slide Number Placeholder 3">
            <a:extLst>
              <a:ext uri="{FF2B5EF4-FFF2-40B4-BE49-F238E27FC236}">
                <a16:creationId xmlns:a16="http://schemas.microsoft.com/office/drawing/2014/main" id="{94D1822E-3C2F-60CA-829A-11581E10276C}"/>
              </a:ext>
            </a:extLst>
          </p:cNvPr>
          <p:cNvSpPr>
            <a:spLocks noGrp="1"/>
          </p:cNvSpPr>
          <p:nvPr>
            <p:ph type="sldNum" sz="quarter" idx="12"/>
          </p:nvPr>
        </p:nvSpPr>
        <p:spPr/>
        <p:txBody>
          <a:bodyPr/>
          <a:lstStyle/>
          <a:p>
            <a:fld id="{44E22EE9-B8A0-0641-9265-052CFE9B95A7}" type="slidenum">
              <a:rPr lang="en-GB" altLang="en-US" smtClean="0"/>
              <a:pPr/>
              <a:t>10</a:t>
            </a:fld>
            <a:endParaRPr lang="en-GB" altLang="en-US" dirty="0"/>
          </a:p>
        </p:txBody>
      </p:sp>
      <p:sp>
        <p:nvSpPr>
          <p:cNvPr id="5" name="TextBox 4">
            <a:extLst>
              <a:ext uri="{FF2B5EF4-FFF2-40B4-BE49-F238E27FC236}">
                <a16:creationId xmlns:a16="http://schemas.microsoft.com/office/drawing/2014/main" id="{B31522BE-689A-8C45-59FF-00917824DEF1}"/>
              </a:ext>
            </a:extLst>
          </p:cNvPr>
          <p:cNvSpPr txBox="1"/>
          <p:nvPr/>
        </p:nvSpPr>
        <p:spPr>
          <a:xfrm>
            <a:off x="598407" y="5324740"/>
            <a:ext cx="7056784" cy="246221"/>
          </a:xfrm>
          <a:prstGeom prst="rect">
            <a:avLst/>
          </a:prstGeom>
          <a:noFill/>
        </p:spPr>
        <p:txBody>
          <a:bodyPr wrap="square">
            <a:spAutoFit/>
          </a:bodyPr>
          <a:lstStyle/>
          <a:p>
            <a:r>
              <a:rPr lang="en-GB" sz="1000" b="0" i="0" u="none" strike="noStrike" dirty="0">
                <a:solidFill>
                  <a:srgbClr val="212121"/>
                </a:solidFill>
                <a:effectLst/>
                <a:latin typeface="Helvetica Neue" panose="02000503000000020004" pitchFamily="2" charset="0"/>
                <a:ea typeface="Helvetica Neue" panose="02000503000000020004" pitchFamily="2" charset="0"/>
                <a:cs typeface="Helvetica Neue" panose="02000503000000020004" pitchFamily="2" charset="0"/>
              </a:rPr>
              <a:t>Source: Hassabis D, Kumaran D, Summerfield C, </a:t>
            </a:r>
            <a:r>
              <a:rPr lang="en-GB" sz="1000" b="0" i="0" u="none" strike="noStrike" dirty="0" err="1">
                <a:solidFill>
                  <a:srgbClr val="212121"/>
                </a:solidFill>
                <a:effectLst/>
                <a:latin typeface="Helvetica Neue" panose="02000503000000020004" pitchFamily="2" charset="0"/>
                <a:ea typeface="Helvetica Neue" panose="02000503000000020004" pitchFamily="2" charset="0"/>
                <a:cs typeface="Helvetica Neue" panose="02000503000000020004" pitchFamily="2" charset="0"/>
              </a:rPr>
              <a:t>Botvinick</a:t>
            </a:r>
            <a:r>
              <a:rPr lang="en-GB" sz="1000" b="0" i="0" u="none" strike="noStrike" dirty="0">
                <a:solidFill>
                  <a:srgbClr val="212121"/>
                </a:solidFill>
                <a:effectLst/>
                <a:latin typeface="Helvetica Neue" panose="02000503000000020004" pitchFamily="2" charset="0"/>
                <a:ea typeface="Helvetica Neue" panose="02000503000000020004" pitchFamily="2" charset="0"/>
                <a:cs typeface="Helvetica Neue" panose="02000503000000020004" pitchFamily="2" charset="0"/>
              </a:rPr>
              <a:t> M. Neuroscience-Inspired Artificial Intelligence. Neuron. 2017</a:t>
            </a:r>
            <a:endParaRPr lang="en-GB" sz="1000"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40378730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71BBAC-E14E-1527-E943-50892662A43B}"/>
              </a:ext>
            </a:extLst>
          </p:cNvPr>
          <p:cNvSpPr>
            <a:spLocks noGrp="1"/>
          </p:cNvSpPr>
          <p:nvPr>
            <p:ph type="title"/>
          </p:nvPr>
        </p:nvSpPr>
        <p:spPr/>
        <p:txBody>
          <a:bodyPr/>
          <a:lstStyle/>
          <a:p>
            <a:r>
              <a:rPr lang="en-GB" dirty="0"/>
              <a:t>Attention-based models</a:t>
            </a:r>
          </a:p>
        </p:txBody>
      </p:sp>
      <p:sp>
        <p:nvSpPr>
          <p:cNvPr id="3" name="Content Placeholder 2">
            <a:extLst>
              <a:ext uri="{FF2B5EF4-FFF2-40B4-BE49-F238E27FC236}">
                <a16:creationId xmlns:a16="http://schemas.microsoft.com/office/drawing/2014/main" id="{5F901B96-0CBA-899B-222E-16625429BD48}"/>
              </a:ext>
            </a:extLst>
          </p:cNvPr>
          <p:cNvSpPr>
            <a:spLocks noGrp="1"/>
          </p:cNvSpPr>
          <p:nvPr>
            <p:ph idx="1"/>
          </p:nvPr>
        </p:nvSpPr>
        <p:spPr/>
        <p:txBody>
          <a:bodyPr/>
          <a:lstStyle/>
          <a:p>
            <a:r>
              <a:rPr lang="en-GB" sz="1800" dirty="0">
                <a:effectLst/>
              </a:rPr>
              <a:t>The brain does not learn by implementing a single, global optimisation principle within a uniform and undifferentiated neural network (</a:t>
            </a:r>
            <a:r>
              <a:rPr lang="en-GB" sz="1800" dirty="0" err="1">
                <a:solidFill>
                  <a:srgbClr val="2196D1"/>
                </a:solidFill>
                <a:effectLst/>
              </a:rPr>
              <a:t>Marblestone</a:t>
            </a:r>
            <a:r>
              <a:rPr lang="en-GB" sz="1800" dirty="0">
                <a:solidFill>
                  <a:srgbClr val="2196D1"/>
                </a:solidFill>
                <a:effectLst/>
              </a:rPr>
              <a:t> et al., 2016</a:t>
            </a:r>
            <a:r>
              <a:rPr lang="en-GB" sz="1800" dirty="0">
                <a:effectLst/>
              </a:rPr>
              <a:t>). </a:t>
            </a:r>
          </a:p>
          <a:p>
            <a:r>
              <a:rPr lang="en-GB" sz="1800" dirty="0">
                <a:effectLst/>
              </a:rPr>
              <a:t>Biological brains are modular, with distinct but interacting subsystems underpinning key functions such as memory, language, and cognitive control (</a:t>
            </a:r>
            <a:r>
              <a:rPr lang="en-GB" sz="1800" dirty="0">
                <a:solidFill>
                  <a:srgbClr val="2196D1"/>
                </a:solidFill>
                <a:effectLst/>
              </a:rPr>
              <a:t>Anderson et al., 2004; Shallice, 1988</a:t>
            </a:r>
            <a:r>
              <a:rPr lang="en-GB" sz="1800" dirty="0">
                <a:effectLst/>
              </a:rPr>
              <a:t>). </a:t>
            </a:r>
          </a:p>
          <a:p>
            <a:endParaRPr lang="en-GB" sz="1800" dirty="0">
              <a:effectLst/>
            </a:endParaRPr>
          </a:p>
          <a:p>
            <a:r>
              <a:rPr lang="en-GB" sz="1800" dirty="0"/>
              <a:t>One illustrative example is recent AI work on attention. Up until quite lately, most CNN models worked directly on entire images or video frames, with equal priority given to all image pixels at the earliest stage of processing. The primate visual system works differently. </a:t>
            </a:r>
          </a:p>
          <a:p>
            <a:endParaRPr lang="en-GB" dirty="0"/>
          </a:p>
        </p:txBody>
      </p:sp>
      <p:sp>
        <p:nvSpPr>
          <p:cNvPr id="4" name="Slide Number Placeholder 3">
            <a:extLst>
              <a:ext uri="{FF2B5EF4-FFF2-40B4-BE49-F238E27FC236}">
                <a16:creationId xmlns:a16="http://schemas.microsoft.com/office/drawing/2014/main" id="{1C3C15BE-D66D-D1A8-D03F-45F574C3D102}"/>
              </a:ext>
            </a:extLst>
          </p:cNvPr>
          <p:cNvSpPr>
            <a:spLocks noGrp="1"/>
          </p:cNvSpPr>
          <p:nvPr>
            <p:ph type="sldNum" sz="quarter" idx="12"/>
          </p:nvPr>
        </p:nvSpPr>
        <p:spPr/>
        <p:txBody>
          <a:bodyPr/>
          <a:lstStyle/>
          <a:p>
            <a:fld id="{44E22EE9-B8A0-0641-9265-052CFE9B95A7}" type="slidenum">
              <a:rPr lang="en-GB" altLang="en-US" smtClean="0"/>
              <a:pPr/>
              <a:t>11</a:t>
            </a:fld>
            <a:endParaRPr lang="en-GB" altLang="en-US" dirty="0"/>
          </a:p>
        </p:txBody>
      </p:sp>
      <p:sp>
        <p:nvSpPr>
          <p:cNvPr id="7" name="TextBox 6">
            <a:extLst>
              <a:ext uri="{FF2B5EF4-FFF2-40B4-BE49-F238E27FC236}">
                <a16:creationId xmlns:a16="http://schemas.microsoft.com/office/drawing/2014/main" id="{A2E1BA6D-D0CD-0223-2F76-036627D53D0A}"/>
              </a:ext>
            </a:extLst>
          </p:cNvPr>
          <p:cNvSpPr txBox="1"/>
          <p:nvPr/>
        </p:nvSpPr>
        <p:spPr>
          <a:xfrm>
            <a:off x="598407" y="5324740"/>
            <a:ext cx="7056784" cy="246221"/>
          </a:xfrm>
          <a:prstGeom prst="rect">
            <a:avLst/>
          </a:prstGeom>
          <a:noFill/>
        </p:spPr>
        <p:txBody>
          <a:bodyPr wrap="square">
            <a:spAutoFit/>
          </a:bodyPr>
          <a:lstStyle/>
          <a:p>
            <a:r>
              <a:rPr lang="en-GB" sz="1000" b="0" i="0" u="none" strike="noStrike" dirty="0">
                <a:solidFill>
                  <a:srgbClr val="212121"/>
                </a:solidFill>
                <a:effectLst/>
                <a:latin typeface="Helvetica Neue" panose="02000503000000020004" pitchFamily="2" charset="0"/>
                <a:ea typeface="Helvetica Neue" panose="02000503000000020004" pitchFamily="2" charset="0"/>
                <a:cs typeface="Helvetica Neue" panose="02000503000000020004" pitchFamily="2" charset="0"/>
              </a:rPr>
              <a:t>Source: Hassabis D, Kumaran D, Summerfield C, </a:t>
            </a:r>
            <a:r>
              <a:rPr lang="en-GB" sz="1000" b="0" i="0" u="none" strike="noStrike" dirty="0" err="1">
                <a:solidFill>
                  <a:srgbClr val="212121"/>
                </a:solidFill>
                <a:effectLst/>
                <a:latin typeface="Helvetica Neue" panose="02000503000000020004" pitchFamily="2" charset="0"/>
                <a:ea typeface="Helvetica Neue" panose="02000503000000020004" pitchFamily="2" charset="0"/>
                <a:cs typeface="Helvetica Neue" panose="02000503000000020004" pitchFamily="2" charset="0"/>
              </a:rPr>
              <a:t>Botvinick</a:t>
            </a:r>
            <a:r>
              <a:rPr lang="en-GB" sz="1000" b="0" i="0" u="none" strike="noStrike" dirty="0">
                <a:solidFill>
                  <a:srgbClr val="212121"/>
                </a:solidFill>
                <a:effectLst/>
                <a:latin typeface="Helvetica Neue" panose="02000503000000020004" pitchFamily="2" charset="0"/>
                <a:ea typeface="Helvetica Neue" panose="02000503000000020004" pitchFamily="2" charset="0"/>
                <a:cs typeface="Helvetica Neue" panose="02000503000000020004" pitchFamily="2" charset="0"/>
              </a:rPr>
              <a:t> M. Neuroscience-Inspired Artificial Intelligence. Neuron. 2017</a:t>
            </a:r>
            <a:endParaRPr lang="en-GB" sz="1000"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12088307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0A500C-5413-4425-B397-3BD765B6A0E6}"/>
              </a:ext>
            </a:extLst>
          </p:cNvPr>
          <p:cNvSpPr>
            <a:spLocks noGrp="1"/>
          </p:cNvSpPr>
          <p:nvPr>
            <p:ph type="title"/>
          </p:nvPr>
        </p:nvSpPr>
        <p:spPr/>
        <p:txBody>
          <a:bodyPr/>
          <a:lstStyle/>
          <a:p>
            <a:r>
              <a:rPr lang="en-GB" dirty="0"/>
              <a:t>CNNs and attention</a:t>
            </a:r>
          </a:p>
        </p:txBody>
      </p:sp>
      <p:sp>
        <p:nvSpPr>
          <p:cNvPr id="3" name="Content Placeholder 2">
            <a:extLst>
              <a:ext uri="{FF2B5EF4-FFF2-40B4-BE49-F238E27FC236}">
                <a16:creationId xmlns:a16="http://schemas.microsoft.com/office/drawing/2014/main" id="{6D8285EA-6F98-8358-3CB9-E3E94AFF452B}"/>
              </a:ext>
            </a:extLst>
          </p:cNvPr>
          <p:cNvSpPr>
            <a:spLocks noGrp="1"/>
          </p:cNvSpPr>
          <p:nvPr>
            <p:ph idx="1"/>
          </p:nvPr>
        </p:nvSpPr>
        <p:spPr/>
        <p:txBody>
          <a:bodyPr/>
          <a:lstStyle/>
          <a:p>
            <a:r>
              <a:rPr lang="en-GB" sz="1800" dirty="0">
                <a:effectLst/>
              </a:rPr>
              <a:t>Rather than processing all input in parallel, visual attention shifts strategically among locations and objects, </a:t>
            </a:r>
            <a:r>
              <a:rPr lang="en-GB" sz="1800" dirty="0" err="1">
                <a:effectLst/>
              </a:rPr>
              <a:t>centering</a:t>
            </a:r>
            <a:r>
              <a:rPr lang="en-GB" sz="1800" dirty="0">
                <a:effectLst/>
              </a:rPr>
              <a:t> processing resources and representational coordinates on a series of regions in turn (</a:t>
            </a:r>
            <a:r>
              <a:rPr lang="en-GB" sz="1800" dirty="0">
                <a:solidFill>
                  <a:srgbClr val="2196D1"/>
                </a:solidFill>
                <a:effectLst/>
              </a:rPr>
              <a:t>Koch and Ullman, 1985; Moore and </a:t>
            </a:r>
            <a:r>
              <a:rPr lang="en-GB" sz="1800" dirty="0" err="1">
                <a:solidFill>
                  <a:srgbClr val="2196D1"/>
                </a:solidFill>
                <a:effectLst/>
              </a:rPr>
              <a:t>Zirnsak</a:t>
            </a:r>
            <a:r>
              <a:rPr lang="en-GB" sz="1800" dirty="0">
                <a:solidFill>
                  <a:srgbClr val="2196D1"/>
                </a:solidFill>
                <a:effectLst/>
              </a:rPr>
              <a:t>, 2017; Posner and Petersen, 1990</a:t>
            </a:r>
            <a:r>
              <a:rPr lang="en-GB" sz="1800" dirty="0">
                <a:effectLst/>
              </a:rPr>
              <a:t>).</a:t>
            </a:r>
          </a:p>
          <a:p>
            <a:r>
              <a:rPr lang="en-GB" sz="1800" dirty="0">
                <a:effectLst/>
              </a:rPr>
              <a:t>Detailed neurocomputational models have shown how this piecemeal approach benefits behaviour, by prioritizing and isolating the information that is relevant at any given moment (</a:t>
            </a:r>
            <a:r>
              <a:rPr lang="en-GB" sz="1800" dirty="0" err="1">
                <a:solidFill>
                  <a:srgbClr val="2196D1"/>
                </a:solidFill>
                <a:effectLst/>
              </a:rPr>
              <a:t>Olshausen</a:t>
            </a:r>
            <a:r>
              <a:rPr lang="en-GB" sz="1800" dirty="0">
                <a:solidFill>
                  <a:srgbClr val="2196D1"/>
                </a:solidFill>
                <a:effectLst/>
              </a:rPr>
              <a:t> et al., 1993; Salinas and Abbott, 1997</a:t>
            </a:r>
            <a:r>
              <a:rPr lang="en-GB" sz="1800" dirty="0">
                <a:effectLst/>
              </a:rPr>
              <a:t>). </a:t>
            </a:r>
          </a:p>
          <a:p>
            <a:r>
              <a:rPr lang="en-GB" sz="1800" dirty="0">
                <a:effectLst/>
              </a:rPr>
              <a:t>One such network was able to use this selective attentional mechanism to ignore irrelevant objects in a </a:t>
            </a:r>
            <a:r>
              <a:rPr lang="en-GB" dirty="0"/>
              <a:t> </a:t>
            </a:r>
            <a:r>
              <a:rPr lang="en-GB" sz="1800" dirty="0">
                <a:effectLst/>
              </a:rPr>
              <a:t>scene, allowing it to perform well in challenging object classification tasks in the presence of clutter (</a:t>
            </a:r>
            <a:r>
              <a:rPr lang="en-GB" sz="1800" dirty="0" err="1">
                <a:solidFill>
                  <a:srgbClr val="2196D1"/>
                </a:solidFill>
                <a:effectLst/>
              </a:rPr>
              <a:t>Mnih</a:t>
            </a:r>
            <a:r>
              <a:rPr lang="en-GB" sz="1800" dirty="0">
                <a:solidFill>
                  <a:srgbClr val="2196D1"/>
                </a:solidFill>
                <a:effectLst/>
              </a:rPr>
              <a:t> et al., 2014</a:t>
            </a:r>
            <a:r>
              <a:rPr lang="en-GB" sz="1800" dirty="0">
                <a:effectLst/>
              </a:rPr>
              <a:t>). </a:t>
            </a:r>
            <a:endParaRPr lang="en-GB" dirty="0"/>
          </a:p>
          <a:p>
            <a:endParaRPr lang="en-GB" dirty="0"/>
          </a:p>
          <a:p>
            <a:endParaRPr lang="en-GB" dirty="0"/>
          </a:p>
        </p:txBody>
      </p:sp>
      <p:sp>
        <p:nvSpPr>
          <p:cNvPr id="4" name="Slide Number Placeholder 3">
            <a:extLst>
              <a:ext uri="{FF2B5EF4-FFF2-40B4-BE49-F238E27FC236}">
                <a16:creationId xmlns:a16="http://schemas.microsoft.com/office/drawing/2014/main" id="{10DF3BF4-89A5-F1C9-741D-458DFC0801E0}"/>
              </a:ext>
            </a:extLst>
          </p:cNvPr>
          <p:cNvSpPr>
            <a:spLocks noGrp="1"/>
          </p:cNvSpPr>
          <p:nvPr>
            <p:ph type="sldNum" sz="quarter" idx="12"/>
          </p:nvPr>
        </p:nvSpPr>
        <p:spPr/>
        <p:txBody>
          <a:bodyPr/>
          <a:lstStyle/>
          <a:p>
            <a:fld id="{44E22EE9-B8A0-0641-9265-052CFE9B95A7}" type="slidenum">
              <a:rPr lang="en-GB" altLang="en-US" smtClean="0"/>
              <a:pPr/>
              <a:t>12</a:t>
            </a:fld>
            <a:endParaRPr lang="en-GB" altLang="en-US" dirty="0"/>
          </a:p>
        </p:txBody>
      </p:sp>
      <p:sp>
        <p:nvSpPr>
          <p:cNvPr id="5" name="TextBox 4">
            <a:extLst>
              <a:ext uri="{FF2B5EF4-FFF2-40B4-BE49-F238E27FC236}">
                <a16:creationId xmlns:a16="http://schemas.microsoft.com/office/drawing/2014/main" id="{A71CA94D-6E1D-EF65-0822-F49F1C1AB425}"/>
              </a:ext>
            </a:extLst>
          </p:cNvPr>
          <p:cNvSpPr txBox="1"/>
          <p:nvPr/>
        </p:nvSpPr>
        <p:spPr>
          <a:xfrm>
            <a:off x="598407" y="5324740"/>
            <a:ext cx="7056784" cy="246221"/>
          </a:xfrm>
          <a:prstGeom prst="rect">
            <a:avLst/>
          </a:prstGeom>
          <a:noFill/>
        </p:spPr>
        <p:txBody>
          <a:bodyPr wrap="square">
            <a:spAutoFit/>
          </a:bodyPr>
          <a:lstStyle/>
          <a:p>
            <a:r>
              <a:rPr lang="en-GB" sz="1000" b="0" i="0" u="none" strike="noStrike" dirty="0">
                <a:solidFill>
                  <a:srgbClr val="212121"/>
                </a:solidFill>
                <a:effectLst/>
                <a:latin typeface="Helvetica Neue" panose="02000503000000020004" pitchFamily="2" charset="0"/>
                <a:ea typeface="Helvetica Neue" panose="02000503000000020004" pitchFamily="2" charset="0"/>
                <a:cs typeface="Helvetica Neue" panose="02000503000000020004" pitchFamily="2" charset="0"/>
              </a:rPr>
              <a:t>Source: Hassabis D, Kumaran D, Summerfield C, </a:t>
            </a:r>
            <a:r>
              <a:rPr lang="en-GB" sz="1000" b="0" i="0" u="none" strike="noStrike" dirty="0" err="1">
                <a:solidFill>
                  <a:srgbClr val="212121"/>
                </a:solidFill>
                <a:effectLst/>
                <a:latin typeface="Helvetica Neue" panose="02000503000000020004" pitchFamily="2" charset="0"/>
                <a:ea typeface="Helvetica Neue" panose="02000503000000020004" pitchFamily="2" charset="0"/>
                <a:cs typeface="Helvetica Neue" panose="02000503000000020004" pitchFamily="2" charset="0"/>
              </a:rPr>
              <a:t>Botvinick</a:t>
            </a:r>
            <a:r>
              <a:rPr lang="en-GB" sz="1000" b="0" i="0" u="none" strike="noStrike" dirty="0">
                <a:solidFill>
                  <a:srgbClr val="212121"/>
                </a:solidFill>
                <a:effectLst/>
                <a:latin typeface="Helvetica Neue" panose="02000503000000020004" pitchFamily="2" charset="0"/>
                <a:ea typeface="Helvetica Neue" panose="02000503000000020004" pitchFamily="2" charset="0"/>
                <a:cs typeface="Helvetica Neue" panose="02000503000000020004" pitchFamily="2" charset="0"/>
              </a:rPr>
              <a:t> M. Neuroscience-Inspired Artificial Intelligence. Neuron. 2017</a:t>
            </a:r>
            <a:endParaRPr lang="en-GB" sz="1000"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37958470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7E9AF9-5564-06BA-C902-780DFE0022DA}"/>
              </a:ext>
            </a:extLst>
          </p:cNvPr>
          <p:cNvSpPr>
            <a:spLocks noGrp="1"/>
          </p:cNvSpPr>
          <p:nvPr>
            <p:ph type="title"/>
          </p:nvPr>
        </p:nvSpPr>
        <p:spPr/>
        <p:txBody>
          <a:bodyPr/>
          <a:lstStyle/>
          <a:p>
            <a:r>
              <a:rPr lang="en-GB" dirty="0"/>
              <a:t>Working memory</a:t>
            </a:r>
          </a:p>
        </p:txBody>
      </p:sp>
      <p:sp>
        <p:nvSpPr>
          <p:cNvPr id="3" name="Content Placeholder 2">
            <a:extLst>
              <a:ext uri="{FF2B5EF4-FFF2-40B4-BE49-F238E27FC236}">
                <a16:creationId xmlns:a16="http://schemas.microsoft.com/office/drawing/2014/main" id="{5E3C851C-BA0F-65AF-FDF5-808A4BBE505B}"/>
              </a:ext>
            </a:extLst>
          </p:cNvPr>
          <p:cNvSpPr>
            <a:spLocks noGrp="1"/>
          </p:cNvSpPr>
          <p:nvPr>
            <p:ph idx="1"/>
          </p:nvPr>
        </p:nvSpPr>
        <p:spPr/>
        <p:txBody>
          <a:bodyPr/>
          <a:lstStyle/>
          <a:p>
            <a:r>
              <a:rPr lang="en-GB" dirty="0">
                <a:effectLst/>
              </a:rPr>
              <a:t>Human intelligence is characterised by a remarkable ability to maintain and manipulate information within an active store, known as working memory, which is thought to be instantiated within the prefrontal cortex and interconnected areas (</a:t>
            </a:r>
            <a:r>
              <a:rPr lang="en-GB" dirty="0">
                <a:solidFill>
                  <a:srgbClr val="2197D2"/>
                </a:solidFill>
                <a:effectLst/>
              </a:rPr>
              <a:t>Goldman-</a:t>
            </a:r>
            <a:r>
              <a:rPr lang="en-GB" dirty="0" err="1">
                <a:solidFill>
                  <a:srgbClr val="2197D2"/>
                </a:solidFill>
                <a:effectLst/>
              </a:rPr>
              <a:t>Rakic</a:t>
            </a:r>
            <a:r>
              <a:rPr lang="en-GB" dirty="0">
                <a:solidFill>
                  <a:srgbClr val="2197D2"/>
                </a:solidFill>
                <a:effectLst/>
              </a:rPr>
              <a:t>, 1990</a:t>
            </a:r>
            <a:r>
              <a:rPr lang="en-GB" dirty="0">
                <a:solidFill>
                  <a:srgbClr val="000000"/>
                </a:solidFill>
                <a:effectLst/>
              </a:rPr>
              <a:t>).</a:t>
            </a:r>
          </a:p>
          <a:p>
            <a:endParaRPr lang="en-GB" dirty="0">
              <a:solidFill>
                <a:srgbClr val="000000"/>
              </a:solidFill>
              <a:effectLst/>
            </a:endParaRPr>
          </a:p>
          <a:p>
            <a:r>
              <a:rPr lang="en-GB" dirty="0">
                <a:effectLst/>
              </a:rPr>
              <a:t>Classic cognitive theories suggest that this functionality depends on interactions between a central controller (‘‘executive’’) and separate, domain-specific memory buffers (e.g., visuo-spatial sketchpad) (</a:t>
            </a:r>
            <a:r>
              <a:rPr lang="en-GB" dirty="0">
                <a:solidFill>
                  <a:srgbClr val="2197D2"/>
                </a:solidFill>
                <a:effectLst/>
              </a:rPr>
              <a:t>Baddeley, 2012</a:t>
            </a:r>
            <a:r>
              <a:rPr lang="en-GB" dirty="0">
                <a:effectLst/>
              </a:rPr>
              <a:t>).</a:t>
            </a:r>
          </a:p>
          <a:p>
            <a:endParaRPr lang="en-GB" dirty="0">
              <a:solidFill>
                <a:srgbClr val="2197D2"/>
              </a:solidFill>
              <a:effectLst/>
              <a:latin typeface="Helvetica" pitchFamily="2" charset="0"/>
            </a:endParaRPr>
          </a:p>
          <a:p>
            <a:endParaRPr lang="en-GB" dirty="0"/>
          </a:p>
        </p:txBody>
      </p:sp>
      <p:sp>
        <p:nvSpPr>
          <p:cNvPr id="4" name="Slide Number Placeholder 3">
            <a:extLst>
              <a:ext uri="{FF2B5EF4-FFF2-40B4-BE49-F238E27FC236}">
                <a16:creationId xmlns:a16="http://schemas.microsoft.com/office/drawing/2014/main" id="{61801748-DC01-E9B4-808F-6D2B4C6D735D}"/>
              </a:ext>
            </a:extLst>
          </p:cNvPr>
          <p:cNvSpPr>
            <a:spLocks noGrp="1"/>
          </p:cNvSpPr>
          <p:nvPr>
            <p:ph type="sldNum" sz="quarter" idx="12"/>
          </p:nvPr>
        </p:nvSpPr>
        <p:spPr/>
        <p:txBody>
          <a:bodyPr/>
          <a:lstStyle/>
          <a:p>
            <a:fld id="{44E22EE9-B8A0-0641-9265-052CFE9B95A7}" type="slidenum">
              <a:rPr lang="en-GB" altLang="en-US" smtClean="0"/>
              <a:pPr/>
              <a:t>13</a:t>
            </a:fld>
            <a:endParaRPr lang="en-GB" altLang="en-US" dirty="0"/>
          </a:p>
        </p:txBody>
      </p:sp>
      <p:sp>
        <p:nvSpPr>
          <p:cNvPr id="5" name="TextBox 4">
            <a:extLst>
              <a:ext uri="{FF2B5EF4-FFF2-40B4-BE49-F238E27FC236}">
                <a16:creationId xmlns:a16="http://schemas.microsoft.com/office/drawing/2014/main" id="{7DCE948F-C924-72BD-5498-142B8EED557F}"/>
              </a:ext>
            </a:extLst>
          </p:cNvPr>
          <p:cNvSpPr txBox="1"/>
          <p:nvPr/>
        </p:nvSpPr>
        <p:spPr>
          <a:xfrm>
            <a:off x="598407" y="5324740"/>
            <a:ext cx="7056784" cy="246221"/>
          </a:xfrm>
          <a:prstGeom prst="rect">
            <a:avLst/>
          </a:prstGeom>
          <a:noFill/>
        </p:spPr>
        <p:txBody>
          <a:bodyPr wrap="square">
            <a:spAutoFit/>
          </a:bodyPr>
          <a:lstStyle/>
          <a:p>
            <a:r>
              <a:rPr lang="en-GB" sz="1000" b="0" i="0" u="none" strike="noStrike" dirty="0">
                <a:solidFill>
                  <a:srgbClr val="212121"/>
                </a:solidFill>
                <a:effectLst/>
                <a:latin typeface="Helvetica Neue" panose="02000503000000020004" pitchFamily="2" charset="0"/>
                <a:ea typeface="Helvetica Neue" panose="02000503000000020004" pitchFamily="2" charset="0"/>
                <a:cs typeface="Helvetica Neue" panose="02000503000000020004" pitchFamily="2" charset="0"/>
              </a:rPr>
              <a:t>Source: Hassabis D, Kumaran D, Summerfield C, </a:t>
            </a:r>
            <a:r>
              <a:rPr lang="en-GB" sz="1000" b="0" i="0" u="none" strike="noStrike" dirty="0" err="1">
                <a:solidFill>
                  <a:srgbClr val="212121"/>
                </a:solidFill>
                <a:effectLst/>
                <a:latin typeface="Helvetica Neue" panose="02000503000000020004" pitchFamily="2" charset="0"/>
                <a:ea typeface="Helvetica Neue" panose="02000503000000020004" pitchFamily="2" charset="0"/>
                <a:cs typeface="Helvetica Neue" panose="02000503000000020004" pitchFamily="2" charset="0"/>
              </a:rPr>
              <a:t>Botvinick</a:t>
            </a:r>
            <a:r>
              <a:rPr lang="en-GB" sz="1000" b="0" i="0" u="none" strike="noStrike" dirty="0">
                <a:solidFill>
                  <a:srgbClr val="212121"/>
                </a:solidFill>
                <a:effectLst/>
                <a:latin typeface="Helvetica Neue" panose="02000503000000020004" pitchFamily="2" charset="0"/>
                <a:ea typeface="Helvetica Neue" panose="02000503000000020004" pitchFamily="2" charset="0"/>
                <a:cs typeface="Helvetica Neue" panose="02000503000000020004" pitchFamily="2" charset="0"/>
              </a:rPr>
              <a:t> M. Neuroscience-Inspired Artificial Intelligence. Neuron. 2017</a:t>
            </a:r>
            <a:endParaRPr lang="en-GB" sz="1000"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19717074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09C6B0-1835-E4DB-96CC-D4D80E16CE50}"/>
              </a:ext>
            </a:extLst>
          </p:cNvPr>
          <p:cNvSpPr>
            <a:spLocks noGrp="1"/>
          </p:cNvSpPr>
          <p:nvPr>
            <p:ph type="title"/>
          </p:nvPr>
        </p:nvSpPr>
        <p:spPr/>
        <p:txBody>
          <a:bodyPr/>
          <a:lstStyle/>
          <a:p>
            <a:r>
              <a:rPr lang="en-GB" dirty="0"/>
              <a:t>Continual learning</a:t>
            </a:r>
          </a:p>
        </p:txBody>
      </p:sp>
      <p:sp>
        <p:nvSpPr>
          <p:cNvPr id="3" name="Content Placeholder 2">
            <a:extLst>
              <a:ext uri="{FF2B5EF4-FFF2-40B4-BE49-F238E27FC236}">
                <a16:creationId xmlns:a16="http://schemas.microsoft.com/office/drawing/2014/main" id="{4D430CBC-A3C3-2D3E-8C5E-36BD0377C3A5}"/>
              </a:ext>
            </a:extLst>
          </p:cNvPr>
          <p:cNvSpPr>
            <a:spLocks noGrp="1"/>
          </p:cNvSpPr>
          <p:nvPr>
            <p:ph idx="1"/>
          </p:nvPr>
        </p:nvSpPr>
        <p:spPr/>
        <p:txBody>
          <a:bodyPr/>
          <a:lstStyle/>
          <a:p>
            <a:r>
              <a:rPr lang="en-GB" dirty="0">
                <a:effectLst/>
              </a:rPr>
              <a:t>Intelligent agents must be able to learn and remember many different tasks that are encountered over multiple timescales.</a:t>
            </a:r>
          </a:p>
          <a:p>
            <a:r>
              <a:rPr lang="en-GB" dirty="0">
                <a:effectLst/>
              </a:rPr>
              <a:t>Both biological and artificial agents must thus have a capacity for continual learning, that is, an ability to master new tasks without forgetting how to perform prior tasks (</a:t>
            </a:r>
            <a:r>
              <a:rPr lang="en-GB" dirty="0" err="1">
                <a:solidFill>
                  <a:srgbClr val="2197D2"/>
                </a:solidFill>
                <a:effectLst/>
              </a:rPr>
              <a:t>Thrun</a:t>
            </a:r>
            <a:r>
              <a:rPr lang="en-GB" dirty="0">
                <a:solidFill>
                  <a:srgbClr val="2197D2"/>
                </a:solidFill>
                <a:effectLst/>
              </a:rPr>
              <a:t> and Mitchell,1995</a:t>
            </a:r>
            <a:r>
              <a:rPr lang="en-GB" dirty="0">
                <a:effectLst/>
              </a:rPr>
              <a:t>). While animals appear relatively adept at continual learning, neural networks suffer from the problem of catastrophic </a:t>
            </a:r>
            <a:r>
              <a:rPr lang="en-GB" dirty="0">
                <a:solidFill>
                  <a:srgbClr val="000000"/>
                </a:solidFill>
                <a:effectLst/>
              </a:rPr>
              <a:t>forgetting (</a:t>
            </a:r>
            <a:r>
              <a:rPr lang="en-GB" dirty="0">
                <a:solidFill>
                  <a:srgbClr val="2197D2"/>
                </a:solidFill>
                <a:effectLst/>
              </a:rPr>
              <a:t>French, 1999; McClelland et al., 1995</a:t>
            </a:r>
            <a:r>
              <a:rPr lang="en-GB" dirty="0">
                <a:solidFill>
                  <a:srgbClr val="000000"/>
                </a:solidFill>
                <a:effectLst/>
              </a:rPr>
              <a:t>).</a:t>
            </a:r>
            <a:endParaRPr lang="en-GB" dirty="0">
              <a:solidFill>
                <a:srgbClr val="2197D2"/>
              </a:solidFill>
              <a:effectLst/>
            </a:endParaRPr>
          </a:p>
          <a:p>
            <a:endParaRPr lang="en-GB" dirty="0"/>
          </a:p>
        </p:txBody>
      </p:sp>
      <p:sp>
        <p:nvSpPr>
          <p:cNvPr id="4" name="Slide Number Placeholder 3">
            <a:extLst>
              <a:ext uri="{FF2B5EF4-FFF2-40B4-BE49-F238E27FC236}">
                <a16:creationId xmlns:a16="http://schemas.microsoft.com/office/drawing/2014/main" id="{C9D2EED0-D837-7E07-666B-19435944D0D3}"/>
              </a:ext>
            </a:extLst>
          </p:cNvPr>
          <p:cNvSpPr>
            <a:spLocks noGrp="1"/>
          </p:cNvSpPr>
          <p:nvPr>
            <p:ph type="sldNum" sz="quarter" idx="12"/>
          </p:nvPr>
        </p:nvSpPr>
        <p:spPr/>
        <p:txBody>
          <a:bodyPr/>
          <a:lstStyle/>
          <a:p>
            <a:fld id="{44E22EE9-B8A0-0641-9265-052CFE9B95A7}" type="slidenum">
              <a:rPr lang="en-GB" altLang="en-US" smtClean="0"/>
              <a:pPr/>
              <a:t>14</a:t>
            </a:fld>
            <a:endParaRPr lang="en-GB" altLang="en-US" dirty="0"/>
          </a:p>
        </p:txBody>
      </p:sp>
      <p:sp>
        <p:nvSpPr>
          <p:cNvPr id="5" name="TextBox 4">
            <a:extLst>
              <a:ext uri="{FF2B5EF4-FFF2-40B4-BE49-F238E27FC236}">
                <a16:creationId xmlns:a16="http://schemas.microsoft.com/office/drawing/2014/main" id="{A66CC602-6B8C-A7AB-BF19-93BD6C4C0ED5}"/>
              </a:ext>
            </a:extLst>
          </p:cNvPr>
          <p:cNvSpPr txBox="1"/>
          <p:nvPr/>
        </p:nvSpPr>
        <p:spPr>
          <a:xfrm>
            <a:off x="598407" y="5324740"/>
            <a:ext cx="7056784" cy="246221"/>
          </a:xfrm>
          <a:prstGeom prst="rect">
            <a:avLst/>
          </a:prstGeom>
          <a:noFill/>
        </p:spPr>
        <p:txBody>
          <a:bodyPr wrap="square">
            <a:spAutoFit/>
          </a:bodyPr>
          <a:lstStyle/>
          <a:p>
            <a:r>
              <a:rPr lang="en-GB" sz="1000" b="0" i="0" u="none" strike="noStrike" dirty="0">
                <a:solidFill>
                  <a:srgbClr val="212121"/>
                </a:solidFill>
                <a:effectLst/>
                <a:latin typeface="Helvetica Neue" panose="02000503000000020004" pitchFamily="2" charset="0"/>
                <a:ea typeface="Helvetica Neue" panose="02000503000000020004" pitchFamily="2" charset="0"/>
                <a:cs typeface="Helvetica Neue" panose="02000503000000020004" pitchFamily="2" charset="0"/>
              </a:rPr>
              <a:t>Source: Hassabis D, Kumaran D, Summerfield C, </a:t>
            </a:r>
            <a:r>
              <a:rPr lang="en-GB" sz="1000" b="0" i="0" u="none" strike="noStrike" dirty="0" err="1">
                <a:solidFill>
                  <a:srgbClr val="212121"/>
                </a:solidFill>
                <a:effectLst/>
                <a:latin typeface="Helvetica Neue" panose="02000503000000020004" pitchFamily="2" charset="0"/>
                <a:ea typeface="Helvetica Neue" panose="02000503000000020004" pitchFamily="2" charset="0"/>
                <a:cs typeface="Helvetica Neue" panose="02000503000000020004" pitchFamily="2" charset="0"/>
              </a:rPr>
              <a:t>Botvinick</a:t>
            </a:r>
            <a:r>
              <a:rPr lang="en-GB" sz="1000" b="0" i="0" u="none" strike="noStrike" dirty="0">
                <a:solidFill>
                  <a:srgbClr val="212121"/>
                </a:solidFill>
                <a:effectLst/>
                <a:latin typeface="Helvetica Neue" panose="02000503000000020004" pitchFamily="2" charset="0"/>
                <a:ea typeface="Helvetica Neue" panose="02000503000000020004" pitchFamily="2" charset="0"/>
                <a:cs typeface="Helvetica Neue" panose="02000503000000020004" pitchFamily="2" charset="0"/>
              </a:rPr>
              <a:t> M. Neuroscience-Inspired Artificial Intelligence. Neuron. 2017</a:t>
            </a:r>
            <a:endParaRPr lang="en-GB" sz="1000"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7049591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AD146-CBCF-39A6-0263-EBF412399C98}"/>
              </a:ext>
            </a:extLst>
          </p:cNvPr>
          <p:cNvSpPr>
            <a:spLocks noGrp="1"/>
          </p:cNvSpPr>
          <p:nvPr>
            <p:ph type="title"/>
          </p:nvPr>
        </p:nvSpPr>
        <p:spPr/>
        <p:txBody>
          <a:bodyPr/>
          <a:lstStyle/>
          <a:p>
            <a:r>
              <a:rPr lang="en-GB" dirty="0"/>
              <a:t>Neuroimaging and continual learning</a:t>
            </a:r>
          </a:p>
        </p:txBody>
      </p:sp>
      <p:sp>
        <p:nvSpPr>
          <p:cNvPr id="3" name="Content Placeholder 2">
            <a:extLst>
              <a:ext uri="{FF2B5EF4-FFF2-40B4-BE49-F238E27FC236}">
                <a16:creationId xmlns:a16="http://schemas.microsoft.com/office/drawing/2014/main" id="{7CB0FBAE-77CB-DA2D-F6F4-738BE481FFA1}"/>
              </a:ext>
            </a:extLst>
          </p:cNvPr>
          <p:cNvSpPr>
            <a:spLocks noGrp="1"/>
          </p:cNvSpPr>
          <p:nvPr>
            <p:ph idx="1"/>
          </p:nvPr>
        </p:nvSpPr>
        <p:spPr/>
        <p:txBody>
          <a:bodyPr/>
          <a:lstStyle/>
          <a:p>
            <a:r>
              <a:rPr lang="en-GB" dirty="0">
                <a:effectLst/>
              </a:rPr>
              <a:t>In neuroscience, advanced neuroimaging techniques (e.g., two-photon imaging) now allow dynamic in vivo visualisation of the structure and function of dendritic spines during learning, at the spatial scale of single synapses (</a:t>
            </a:r>
            <a:r>
              <a:rPr lang="en-GB" dirty="0">
                <a:solidFill>
                  <a:srgbClr val="2197D2"/>
                </a:solidFill>
                <a:effectLst/>
              </a:rPr>
              <a:t>Nishiyama</a:t>
            </a:r>
            <a:r>
              <a:rPr lang="en-GB" dirty="0"/>
              <a:t> </a:t>
            </a:r>
            <a:r>
              <a:rPr lang="en-GB" dirty="0">
                <a:solidFill>
                  <a:srgbClr val="2197D2"/>
                </a:solidFill>
                <a:effectLst/>
              </a:rPr>
              <a:t>and Yasuda, 2015</a:t>
            </a:r>
            <a:r>
              <a:rPr lang="en-GB" dirty="0">
                <a:effectLst/>
              </a:rPr>
              <a:t>). </a:t>
            </a:r>
          </a:p>
          <a:p>
            <a:r>
              <a:rPr lang="en-GB" dirty="0">
                <a:effectLst/>
              </a:rPr>
              <a:t>This approach can be used to study neocortical plasticity during continual learning (</a:t>
            </a:r>
            <a:r>
              <a:rPr lang="en-GB" dirty="0" err="1">
                <a:solidFill>
                  <a:srgbClr val="2197D2"/>
                </a:solidFill>
                <a:effectLst/>
              </a:rPr>
              <a:t>Cichon</a:t>
            </a:r>
            <a:r>
              <a:rPr lang="en-GB" dirty="0">
                <a:solidFill>
                  <a:srgbClr val="2197D2"/>
                </a:solidFill>
                <a:effectLst/>
              </a:rPr>
              <a:t> and</a:t>
            </a:r>
            <a:r>
              <a:rPr lang="en-GB" dirty="0"/>
              <a:t> </a:t>
            </a:r>
            <a:r>
              <a:rPr lang="en-GB" dirty="0">
                <a:solidFill>
                  <a:srgbClr val="2197D2"/>
                </a:solidFill>
                <a:effectLst/>
              </a:rPr>
              <a:t>Gan, 2015; Hayashi-Takagi et al., 2015; Yang et al., 2009</a:t>
            </a:r>
            <a:r>
              <a:rPr lang="en-GB" dirty="0">
                <a:solidFill>
                  <a:srgbClr val="000000"/>
                </a:solidFill>
                <a:effectLst/>
              </a:rPr>
              <a:t>).</a:t>
            </a:r>
            <a:endParaRPr lang="en-GB" dirty="0">
              <a:solidFill>
                <a:srgbClr val="2197D2"/>
              </a:solidFill>
              <a:effectLst/>
            </a:endParaRPr>
          </a:p>
          <a:p>
            <a:endParaRPr lang="en-GB" dirty="0"/>
          </a:p>
        </p:txBody>
      </p:sp>
      <p:sp>
        <p:nvSpPr>
          <p:cNvPr id="4" name="Slide Number Placeholder 3">
            <a:extLst>
              <a:ext uri="{FF2B5EF4-FFF2-40B4-BE49-F238E27FC236}">
                <a16:creationId xmlns:a16="http://schemas.microsoft.com/office/drawing/2014/main" id="{37DDB500-FF0F-9743-C05D-B1B035E8794A}"/>
              </a:ext>
            </a:extLst>
          </p:cNvPr>
          <p:cNvSpPr>
            <a:spLocks noGrp="1"/>
          </p:cNvSpPr>
          <p:nvPr>
            <p:ph type="sldNum" sz="quarter" idx="12"/>
          </p:nvPr>
        </p:nvSpPr>
        <p:spPr/>
        <p:txBody>
          <a:bodyPr/>
          <a:lstStyle/>
          <a:p>
            <a:fld id="{44E22EE9-B8A0-0641-9265-052CFE9B95A7}" type="slidenum">
              <a:rPr lang="en-GB" altLang="en-US" smtClean="0"/>
              <a:pPr/>
              <a:t>15</a:t>
            </a:fld>
            <a:endParaRPr lang="en-GB" altLang="en-US" dirty="0"/>
          </a:p>
        </p:txBody>
      </p:sp>
      <p:sp>
        <p:nvSpPr>
          <p:cNvPr id="5" name="TextBox 4">
            <a:extLst>
              <a:ext uri="{FF2B5EF4-FFF2-40B4-BE49-F238E27FC236}">
                <a16:creationId xmlns:a16="http://schemas.microsoft.com/office/drawing/2014/main" id="{F0A5E74B-F24E-2815-D4C2-EBB32EA5BFB7}"/>
              </a:ext>
            </a:extLst>
          </p:cNvPr>
          <p:cNvSpPr txBox="1"/>
          <p:nvPr/>
        </p:nvSpPr>
        <p:spPr>
          <a:xfrm>
            <a:off x="598407" y="5324740"/>
            <a:ext cx="7056784" cy="246221"/>
          </a:xfrm>
          <a:prstGeom prst="rect">
            <a:avLst/>
          </a:prstGeom>
          <a:noFill/>
        </p:spPr>
        <p:txBody>
          <a:bodyPr wrap="square">
            <a:spAutoFit/>
          </a:bodyPr>
          <a:lstStyle/>
          <a:p>
            <a:r>
              <a:rPr lang="en-GB" sz="1000" b="0" i="0" u="none" strike="noStrike" dirty="0">
                <a:solidFill>
                  <a:srgbClr val="212121"/>
                </a:solidFill>
                <a:effectLst/>
                <a:latin typeface="Helvetica Neue" panose="02000503000000020004" pitchFamily="2" charset="0"/>
                <a:ea typeface="Helvetica Neue" panose="02000503000000020004" pitchFamily="2" charset="0"/>
                <a:cs typeface="Helvetica Neue" panose="02000503000000020004" pitchFamily="2" charset="0"/>
              </a:rPr>
              <a:t>Source: Hassabis D, Kumaran D, Summerfield C, </a:t>
            </a:r>
            <a:r>
              <a:rPr lang="en-GB" sz="1000" b="0" i="0" u="none" strike="noStrike" dirty="0" err="1">
                <a:solidFill>
                  <a:srgbClr val="212121"/>
                </a:solidFill>
                <a:effectLst/>
                <a:latin typeface="Helvetica Neue" panose="02000503000000020004" pitchFamily="2" charset="0"/>
                <a:ea typeface="Helvetica Neue" panose="02000503000000020004" pitchFamily="2" charset="0"/>
                <a:cs typeface="Helvetica Neue" panose="02000503000000020004" pitchFamily="2" charset="0"/>
              </a:rPr>
              <a:t>Botvinick</a:t>
            </a:r>
            <a:r>
              <a:rPr lang="en-GB" sz="1000" b="0" i="0" u="none" strike="noStrike" dirty="0">
                <a:solidFill>
                  <a:srgbClr val="212121"/>
                </a:solidFill>
                <a:effectLst/>
                <a:latin typeface="Helvetica Neue" panose="02000503000000020004" pitchFamily="2" charset="0"/>
                <a:ea typeface="Helvetica Neue" panose="02000503000000020004" pitchFamily="2" charset="0"/>
                <a:cs typeface="Helvetica Neue" panose="02000503000000020004" pitchFamily="2" charset="0"/>
              </a:rPr>
              <a:t> M. Neuroscience-Inspired Artificial Intelligence. Neuron. 2017</a:t>
            </a:r>
            <a:endParaRPr lang="en-GB" sz="1000"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38378238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CD8FD8-901D-3B81-2F5E-FB1B4C8608B1}"/>
              </a:ext>
            </a:extLst>
          </p:cNvPr>
          <p:cNvSpPr>
            <a:spLocks noGrp="1"/>
          </p:cNvSpPr>
          <p:nvPr>
            <p:ph type="title"/>
          </p:nvPr>
        </p:nvSpPr>
        <p:spPr/>
        <p:txBody>
          <a:bodyPr/>
          <a:lstStyle/>
          <a:p>
            <a:r>
              <a:rPr lang="en-GB" dirty="0"/>
              <a:t>Neuroplasticity and machine learning models</a:t>
            </a:r>
          </a:p>
        </p:txBody>
      </p:sp>
      <p:sp>
        <p:nvSpPr>
          <p:cNvPr id="4" name="Slide Number Placeholder 3">
            <a:extLst>
              <a:ext uri="{FF2B5EF4-FFF2-40B4-BE49-F238E27FC236}">
                <a16:creationId xmlns:a16="http://schemas.microsoft.com/office/drawing/2014/main" id="{C80F3430-2824-7F34-FB4D-101B7EAC48BE}"/>
              </a:ext>
            </a:extLst>
          </p:cNvPr>
          <p:cNvSpPr>
            <a:spLocks noGrp="1"/>
          </p:cNvSpPr>
          <p:nvPr>
            <p:ph type="sldNum" sz="quarter" idx="12"/>
          </p:nvPr>
        </p:nvSpPr>
        <p:spPr/>
        <p:txBody>
          <a:bodyPr/>
          <a:lstStyle/>
          <a:p>
            <a:fld id="{44E22EE9-B8A0-0641-9265-052CFE9B95A7}" type="slidenum">
              <a:rPr lang="en-GB" altLang="en-US" smtClean="0"/>
              <a:pPr/>
              <a:t>16</a:t>
            </a:fld>
            <a:endParaRPr lang="en-GB" altLang="en-US" dirty="0"/>
          </a:p>
        </p:txBody>
      </p:sp>
      <p:pic>
        <p:nvPicPr>
          <p:cNvPr id="6" name="Picture 5" descr="Scatter chart&#10;&#10;Description automatically generated">
            <a:extLst>
              <a:ext uri="{FF2B5EF4-FFF2-40B4-BE49-F238E27FC236}">
                <a16:creationId xmlns:a16="http://schemas.microsoft.com/office/drawing/2014/main" id="{02266298-2F15-819C-A3F1-4340759144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8832" y="769268"/>
            <a:ext cx="6196736" cy="4176464"/>
          </a:xfrm>
          <a:prstGeom prst="rect">
            <a:avLst/>
          </a:prstGeom>
        </p:spPr>
      </p:pic>
      <p:sp>
        <p:nvSpPr>
          <p:cNvPr id="5" name="TextBox 4">
            <a:extLst>
              <a:ext uri="{FF2B5EF4-FFF2-40B4-BE49-F238E27FC236}">
                <a16:creationId xmlns:a16="http://schemas.microsoft.com/office/drawing/2014/main" id="{8B023B8D-47FB-F6D0-E7C5-92B111F8F747}"/>
              </a:ext>
            </a:extLst>
          </p:cNvPr>
          <p:cNvSpPr txBox="1"/>
          <p:nvPr/>
        </p:nvSpPr>
        <p:spPr>
          <a:xfrm>
            <a:off x="733742" y="5056710"/>
            <a:ext cx="4572000" cy="253916"/>
          </a:xfrm>
          <a:prstGeom prst="rect">
            <a:avLst/>
          </a:prstGeom>
          <a:noFill/>
        </p:spPr>
        <p:txBody>
          <a:bodyPr wrap="square">
            <a:spAutoFit/>
          </a:bodyPr>
          <a:lstStyle/>
          <a:p>
            <a:r>
              <a:rPr lang="en-GB" sz="1050" dirty="0"/>
              <a:t>A. </a:t>
            </a:r>
            <a:r>
              <a:rPr lang="en-GB" sz="1050" dirty="0" err="1"/>
              <a:t>Capstick</a:t>
            </a:r>
            <a:r>
              <a:rPr lang="en-GB" sz="1050" dirty="0"/>
              <a:t>, F. Palermo, P Barnaghi, https://</a:t>
            </a:r>
            <a:r>
              <a:rPr lang="en-GB" sz="1050" dirty="0" err="1"/>
              <a:t>arxiv.org</a:t>
            </a:r>
            <a:r>
              <a:rPr lang="en-GB" sz="1050" dirty="0"/>
              <a:t>/pdf/2212.02895.pdf</a:t>
            </a:r>
          </a:p>
        </p:txBody>
      </p:sp>
      <p:sp>
        <p:nvSpPr>
          <p:cNvPr id="9" name="TextBox 8">
            <a:extLst>
              <a:ext uri="{FF2B5EF4-FFF2-40B4-BE49-F238E27FC236}">
                <a16:creationId xmlns:a16="http://schemas.microsoft.com/office/drawing/2014/main" id="{9B2C992C-D67B-8117-A13A-51824ABC72D4}"/>
              </a:ext>
            </a:extLst>
          </p:cNvPr>
          <p:cNvSpPr txBox="1"/>
          <p:nvPr/>
        </p:nvSpPr>
        <p:spPr>
          <a:xfrm>
            <a:off x="733742" y="5347314"/>
            <a:ext cx="3406210" cy="253916"/>
          </a:xfrm>
          <a:prstGeom prst="rect">
            <a:avLst/>
          </a:prstGeom>
          <a:noFill/>
        </p:spPr>
        <p:txBody>
          <a:bodyPr wrap="square">
            <a:spAutoFit/>
          </a:bodyPr>
          <a:lstStyle/>
          <a:p>
            <a:r>
              <a:rPr lang="en-GB" sz="1050" dirty="0"/>
              <a:t>https://</a:t>
            </a:r>
            <a:r>
              <a:rPr lang="en-GB" sz="1050" dirty="0" err="1"/>
              <a:t>github.com</a:t>
            </a:r>
            <a:r>
              <a:rPr lang="en-GB" sz="1050" dirty="0"/>
              <a:t>/</a:t>
            </a:r>
            <a:r>
              <a:rPr lang="en-GB" sz="1050" dirty="0" err="1"/>
              <a:t>alexcapstick</a:t>
            </a:r>
            <a:r>
              <a:rPr lang="en-GB" sz="1050" dirty="0"/>
              <a:t>/</a:t>
            </a:r>
            <a:r>
              <a:rPr lang="en-GB" sz="1050" dirty="0" err="1"/>
              <a:t>LossAdaptedPlasticity</a:t>
            </a:r>
            <a:endParaRPr lang="en-GB" sz="1050" dirty="0"/>
          </a:p>
        </p:txBody>
      </p:sp>
    </p:spTree>
    <p:extLst>
      <p:ext uri="{BB962C8B-B14F-4D97-AF65-F5344CB8AC3E}">
        <p14:creationId xmlns:p14="http://schemas.microsoft.com/office/powerpoint/2010/main" val="16362688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976316-03DB-6D34-4593-C6C9B22A878A}"/>
              </a:ext>
            </a:extLst>
          </p:cNvPr>
          <p:cNvSpPr>
            <a:spLocks noGrp="1"/>
          </p:cNvSpPr>
          <p:nvPr>
            <p:ph type="title"/>
          </p:nvPr>
        </p:nvSpPr>
        <p:spPr/>
        <p:txBody>
          <a:bodyPr/>
          <a:lstStyle/>
          <a:p>
            <a:r>
              <a:rPr lang="en-GB" dirty="0"/>
              <a:t>AI in neuroscience </a:t>
            </a:r>
          </a:p>
        </p:txBody>
      </p:sp>
      <p:sp>
        <p:nvSpPr>
          <p:cNvPr id="3" name="Content Placeholder 2">
            <a:extLst>
              <a:ext uri="{FF2B5EF4-FFF2-40B4-BE49-F238E27FC236}">
                <a16:creationId xmlns:a16="http://schemas.microsoft.com/office/drawing/2014/main" id="{789FBE3C-89DB-6D82-659C-020A5E5BDD24}"/>
              </a:ext>
            </a:extLst>
          </p:cNvPr>
          <p:cNvSpPr>
            <a:spLocks noGrp="1"/>
          </p:cNvSpPr>
          <p:nvPr>
            <p:ph idx="1"/>
          </p:nvPr>
        </p:nvSpPr>
        <p:spPr/>
        <p:txBody>
          <a:bodyPr/>
          <a:lstStyle/>
          <a:p>
            <a:r>
              <a:rPr lang="en-GB" dirty="0"/>
              <a:t>Neuroimaging data analysis</a:t>
            </a:r>
          </a:p>
          <a:p>
            <a:r>
              <a:rPr lang="en-GB" dirty="0"/>
              <a:t>Behaviour and large population data analysis</a:t>
            </a:r>
          </a:p>
          <a:p>
            <a:r>
              <a:rPr lang="en-GB" dirty="0"/>
              <a:t>Computational models and simulations</a:t>
            </a:r>
          </a:p>
          <a:p>
            <a:r>
              <a:rPr lang="en-GB" dirty="0"/>
              <a:t>Graph and network analysis</a:t>
            </a:r>
          </a:p>
          <a:p>
            <a:r>
              <a:rPr lang="en-GB" dirty="0"/>
              <a:t>Fusion models and multimodal models for predictions/risk assessments </a:t>
            </a:r>
          </a:p>
          <a:p>
            <a:endParaRPr lang="en-GB" dirty="0"/>
          </a:p>
          <a:p>
            <a:r>
              <a:rPr lang="en-GB" dirty="0"/>
              <a:t>An interesting read, How AI and neuroscience drive each other, https://</a:t>
            </a:r>
            <a:r>
              <a:rPr lang="en-GB" dirty="0" err="1"/>
              <a:t>www.nature.com</a:t>
            </a:r>
            <a:r>
              <a:rPr lang="en-GB" dirty="0"/>
              <a:t>/articles/d41586-019-02212-4</a:t>
            </a:r>
          </a:p>
        </p:txBody>
      </p:sp>
      <p:sp>
        <p:nvSpPr>
          <p:cNvPr id="4" name="Slide Number Placeholder 3">
            <a:extLst>
              <a:ext uri="{FF2B5EF4-FFF2-40B4-BE49-F238E27FC236}">
                <a16:creationId xmlns:a16="http://schemas.microsoft.com/office/drawing/2014/main" id="{09C08246-4800-4985-7988-B40A7CC5C44C}"/>
              </a:ext>
            </a:extLst>
          </p:cNvPr>
          <p:cNvSpPr>
            <a:spLocks noGrp="1"/>
          </p:cNvSpPr>
          <p:nvPr>
            <p:ph type="sldNum" sz="quarter" idx="12"/>
          </p:nvPr>
        </p:nvSpPr>
        <p:spPr/>
        <p:txBody>
          <a:bodyPr/>
          <a:lstStyle/>
          <a:p>
            <a:fld id="{44E22EE9-B8A0-0641-9265-052CFE9B95A7}" type="slidenum">
              <a:rPr lang="en-GB" altLang="en-US" smtClean="0"/>
              <a:pPr/>
              <a:t>17</a:t>
            </a:fld>
            <a:endParaRPr lang="en-GB" altLang="en-US" dirty="0"/>
          </a:p>
        </p:txBody>
      </p:sp>
    </p:spTree>
    <p:extLst>
      <p:ext uri="{BB962C8B-B14F-4D97-AF65-F5344CB8AC3E}">
        <p14:creationId xmlns:p14="http://schemas.microsoft.com/office/powerpoint/2010/main" val="41737831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0CDB9-E319-B80F-F7DA-29CC82444191}"/>
              </a:ext>
            </a:extLst>
          </p:cNvPr>
          <p:cNvSpPr>
            <a:spLocks noGrp="1"/>
          </p:cNvSpPr>
          <p:nvPr>
            <p:ph type="title"/>
          </p:nvPr>
        </p:nvSpPr>
        <p:spPr/>
        <p:txBody>
          <a:bodyPr/>
          <a:lstStyle/>
          <a:p>
            <a:r>
              <a:rPr lang="en-GB" dirty="0"/>
              <a:t>Applications of ML to diagnosis and treatment of neurodegenerative diseases</a:t>
            </a:r>
          </a:p>
        </p:txBody>
      </p:sp>
      <p:sp>
        <p:nvSpPr>
          <p:cNvPr id="4" name="Slide Number Placeholder 3">
            <a:extLst>
              <a:ext uri="{FF2B5EF4-FFF2-40B4-BE49-F238E27FC236}">
                <a16:creationId xmlns:a16="http://schemas.microsoft.com/office/drawing/2014/main" id="{E4EBDD23-8D76-6D03-C8CF-AEA88B1C00D0}"/>
              </a:ext>
            </a:extLst>
          </p:cNvPr>
          <p:cNvSpPr>
            <a:spLocks noGrp="1"/>
          </p:cNvSpPr>
          <p:nvPr>
            <p:ph type="sldNum" sz="quarter" idx="12"/>
          </p:nvPr>
        </p:nvSpPr>
        <p:spPr/>
        <p:txBody>
          <a:bodyPr/>
          <a:lstStyle/>
          <a:p>
            <a:fld id="{44E22EE9-B8A0-0641-9265-052CFE9B95A7}" type="slidenum">
              <a:rPr lang="en-GB" altLang="en-US" smtClean="0"/>
              <a:pPr/>
              <a:t>18</a:t>
            </a:fld>
            <a:endParaRPr lang="en-GB" altLang="en-US" dirty="0"/>
          </a:p>
        </p:txBody>
      </p:sp>
      <p:pic>
        <p:nvPicPr>
          <p:cNvPr id="2050" name="Picture 2" descr="Fig. 1">
            <a:extLst>
              <a:ext uri="{FF2B5EF4-FFF2-40B4-BE49-F238E27FC236}">
                <a16:creationId xmlns:a16="http://schemas.microsoft.com/office/drawing/2014/main" id="{156F7A27-9FE4-F13B-AC63-E1C063587F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8999" y="1089716"/>
            <a:ext cx="6049937" cy="406870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618D64BF-F281-30B2-4383-D152175763EE}"/>
              </a:ext>
            </a:extLst>
          </p:cNvPr>
          <p:cNvSpPr txBox="1"/>
          <p:nvPr/>
        </p:nvSpPr>
        <p:spPr>
          <a:xfrm>
            <a:off x="827584" y="5318125"/>
            <a:ext cx="6912768" cy="369332"/>
          </a:xfrm>
          <a:prstGeom prst="rect">
            <a:avLst/>
          </a:prstGeom>
          <a:noFill/>
        </p:spPr>
        <p:txBody>
          <a:bodyPr wrap="square">
            <a:spAutoFit/>
          </a:bodyPr>
          <a:lstStyle/>
          <a:p>
            <a:r>
              <a:rPr lang="en-GB" sz="900" i="0" u="none" strike="noStrike" dirty="0">
                <a:solidFill>
                  <a:srgbClr val="222222"/>
                </a:solidFill>
                <a:effectLst/>
                <a:latin typeface="-apple-system"/>
              </a:rPr>
              <a:t>Source : </a:t>
            </a:r>
            <a:r>
              <a:rPr lang="en-GB" sz="900" i="0" u="none" strike="noStrike" dirty="0" err="1">
                <a:solidFill>
                  <a:srgbClr val="222222"/>
                </a:solidFill>
                <a:effectLst/>
                <a:latin typeface="-apple-system"/>
              </a:rPr>
              <a:t>Myszczynska</a:t>
            </a:r>
            <a:r>
              <a:rPr lang="en-GB" sz="900" i="0" u="none" strike="noStrike" dirty="0">
                <a:solidFill>
                  <a:srgbClr val="222222"/>
                </a:solidFill>
                <a:effectLst/>
                <a:latin typeface="-apple-system"/>
              </a:rPr>
              <a:t>, M.A., </a:t>
            </a:r>
            <a:r>
              <a:rPr lang="en-GB" sz="900" i="0" u="none" strike="noStrike" dirty="0" err="1">
                <a:solidFill>
                  <a:srgbClr val="222222"/>
                </a:solidFill>
                <a:effectLst/>
                <a:latin typeface="-apple-system"/>
              </a:rPr>
              <a:t>Ojamies</a:t>
            </a:r>
            <a:r>
              <a:rPr lang="en-GB" sz="900" i="0" u="none" strike="noStrike" dirty="0">
                <a:solidFill>
                  <a:srgbClr val="222222"/>
                </a:solidFill>
                <a:effectLst/>
                <a:latin typeface="-apple-system"/>
              </a:rPr>
              <a:t>, P.N., Lacoste, A.M.B. </a:t>
            </a:r>
            <a:r>
              <a:rPr lang="en-GB" sz="900" i="1" u="none" strike="noStrike" dirty="0">
                <a:solidFill>
                  <a:srgbClr val="222222"/>
                </a:solidFill>
                <a:effectLst/>
                <a:latin typeface="-apple-system"/>
              </a:rPr>
              <a:t>et al.</a:t>
            </a:r>
            <a:r>
              <a:rPr lang="en-GB" sz="900" i="0" u="none" strike="noStrike" dirty="0">
                <a:solidFill>
                  <a:srgbClr val="222222"/>
                </a:solidFill>
                <a:effectLst/>
                <a:latin typeface="-apple-system"/>
              </a:rPr>
              <a:t> Applications of machine learning to diagnosis and treatment of neurodegenerative diseases. </a:t>
            </a:r>
            <a:r>
              <a:rPr lang="en-GB" sz="900" i="1" u="none" strike="noStrike" dirty="0">
                <a:solidFill>
                  <a:srgbClr val="222222"/>
                </a:solidFill>
                <a:effectLst/>
                <a:latin typeface="-apple-system"/>
              </a:rPr>
              <a:t>Nat Rev Neurol</a:t>
            </a:r>
            <a:r>
              <a:rPr lang="en-GB" sz="900" i="0" u="none" strike="noStrike" dirty="0">
                <a:solidFill>
                  <a:srgbClr val="222222"/>
                </a:solidFill>
                <a:effectLst/>
                <a:latin typeface="-apple-system"/>
              </a:rPr>
              <a:t>16, 440–456 (2020).</a:t>
            </a:r>
            <a:endParaRPr lang="en-GB" sz="900" dirty="0"/>
          </a:p>
        </p:txBody>
      </p:sp>
    </p:spTree>
    <p:extLst>
      <p:ext uri="{BB962C8B-B14F-4D97-AF65-F5344CB8AC3E}">
        <p14:creationId xmlns:p14="http://schemas.microsoft.com/office/powerpoint/2010/main" val="17813495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807F77-F4C0-0621-2C83-7E0330742162}"/>
              </a:ext>
            </a:extLst>
          </p:cNvPr>
          <p:cNvSpPr>
            <a:spLocks noGrp="1"/>
          </p:cNvSpPr>
          <p:nvPr>
            <p:ph type="title"/>
          </p:nvPr>
        </p:nvSpPr>
        <p:spPr/>
        <p:txBody>
          <a:bodyPr/>
          <a:lstStyle/>
          <a:p>
            <a:r>
              <a:rPr lang="en-GB" dirty="0"/>
              <a:t>ML and electronic healthcare records analysis</a:t>
            </a:r>
          </a:p>
        </p:txBody>
      </p:sp>
      <p:sp>
        <p:nvSpPr>
          <p:cNvPr id="4" name="Slide Number Placeholder 3">
            <a:extLst>
              <a:ext uri="{FF2B5EF4-FFF2-40B4-BE49-F238E27FC236}">
                <a16:creationId xmlns:a16="http://schemas.microsoft.com/office/drawing/2014/main" id="{12A3AD9F-D47F-D011-B23A-E12F2FFAECD4}"/>
              </a:ext>
            </a:extLst>
          </p:cNvPr>
          <p:cNvSpPr>
            <a:spLocks noGrp="1"/>
          </p:cNvSpPr>
          <p:nvPr>
            <p:ph type="sldNum" sz="quarter" idx="12"/>
          </p:nvPr>
        </p:nvSpPr>
        <p:spPr/>
        <p:txBody>
          <a:bodyPr/>
          <a:lstStyle/>
          <a:p>
            <a:fld id="{44E22EE9-B8A0-0641-9265-052CFE9B95A7}" type="slidenum">
              <a:rPr lang="en-GB" altLang="en-US" smtClean="0"/>
              <a:pPr/>
              <a:t>19</a:t>
            </a:fld>
            <a:endParaRPr lang="en-GB" altLang="en-US" dirty="0"/>
          </a:p>
        </p:txBody>
      </p:sp>
      <p:sp>
        <p:nvSpPr>
          <p:cNvPr id="6" name="TextBox 5">
            <a:extLst>
              <a:ext uri="{FF2B5EF4-FFF2-40B4-BE49-F238E27FC236}">
                <a16:creationId xmlns:a16="http://schemas.microsoft.com/office/drawing/2014/main" id="{6E22EB16-696D-97F9-8155-C63A411924A0}"/>
              </a:ext>
            </a:extLst>
          </p:cNvPr>
          <p:cNvSpPr txBox="1"/>
          <p:nvPr/>
        </p:nvSpPr>
        <p:spPr>
          <a:xfrm>
            <a:off x="457200" y="5035941"/>
            <a:ext cx="7772400" cy="369332"/>
          </a:xfrm>
          <a:prstGeom prst="rect">
            <a:avLst/>
          </a:prstGeom>
          <a:noFill/>
        </p:spPr>
        <p:txBody>
          <a:bodyPr wrap="square">
            <a:spAutoFit/>
          </a:bodyPr>
          <a:lstStyle/>
          <a:p>
            <a:r>
              <a:rPr lang="en-GB" sz="900" i="0" u="none" strike="noStrike" dirty="0">
                <a:solidFill>
                  <a:srgbClr val="222222"/>
                </a:solidFill>
                <a:effectLst/>
                <a:latin typeface="-apple-system"/>
              </a:rPr>
              <a:t>Other examples: Morin, O., </a:t>
            </a:r>
            <a:r>
              <a:rPr lang="en-GB" sz="900" i="0" u="none" strike="noStrike" dirty="0" err="1">
                <a:solidFill>
                  <a:srgbClr val="222222"/>
                </a:solidFill>
                <a:effectLst/>
                <a:latin typeface="-apple-system"/>
              </a:rPr>
              <a:t>Vallières</a:t>
            </a:r>
            <a:r>
              <a:rPr lang="en-GB" sz="900" i="0" u="none" strike="noStrike" dirty="0">
                <a:solidFill>
                  <a:srgbClr val="222222"/>
                </a:solidFill>
                <a:effectLst/>
                <a:latin typeface="-apple-system"/>
              </a:rPr>
              <a:t>, M., Braunstein, S. </a:t>
            </a:r>
            <a:r>
              <a:rPr lang="en-GB" sz="900" i="1" u="none" strike="noStrike" dirty="0">
                <a:solidFill>
                  <a:srgbClr val="222222"/>
                </a:solidFill>
                <a:effectLst/>
                <a:latin typeface="-apple-system"/>
              </a:rPr>
              <a:t>et al.</a:t>
            </a:r>
            <a:r>
              <a:rPr lang="en-GB" sz="900" i="0" u="none" strike="noStrike" dirty="0">
                <a:solidFill>
                  <a:srgbClr val="222222"/>
                </a:solidFill>
                <a:effectLst/>
                <a:latin typeface="-apple-system"/>
              </a:rPr>
              <a:t> An artificial intelligence framework integrating longitudinal electronic health records with real-world data enables continuous pan-cancer prognostication. </a:t>
            </a:r>
            <a:r>
              <a:rPr lang="en-GB" sz="900" i="1" u="none" strike="noStrike" dirty="0">
                <a:solidFill>
                  <a:srgbClr val="222222"/>
                </a:solidFill>
                <a:effectLst/>
                <a:latin typeface="-apple-system"/>
              </a:rPr>
              <a:t>Nat Cancer</a:t>
            </a:r>
            <a:r>
              <a:rPr lang="en-GB" sz="900" i="0" u="none" strike="noStrike" dirty="0">
                <a:solidFill>
                  <a:srgbClr val="222222"/>
                </a:solidFill>
                <a:effectLst/>
                <a:latin typeface="-apple-system"/>
              </a:rPr>
              <a:t> 2, 709–722 (2021). https://</a:t>
            </a:r>
            <a:r>
              <a:rPr lang="en-GB" sz="900" i="0" u="none" strike="noStrike" dirty="0" err="1">
                <a:solidFill>
                  <a:srgbClr val="222222"/>
                </a:solidFill>
                <a:effectLst/>
                <a:latin typeface="-apple-system"/>
              </a:rPr>
              <a:t>doi.org</a:t>
            </a:r>
            <a:r>
              <a:rPr lang="en-GB" sz="900" i="0" u="none" strike="noStrike" dirty="0">
                <a:solidFill>
                  <a:srgbClr val="222222"/>
                </a:solidFill>
                <a:effectLst/>
                <a:latin typeface="-apple-system"/>
              </a:rPr>
              <a:t>/10.1038/s43018-021-00236-2</a:t>
            </a:r>
            <a:endParaRPr lang="en-GB" sz="900" dirty="0"/>
          </a:p>
        </p:txBody>
      </p:sp>
      <p:pic>
        <p:nvPicPr>
          <p:cNvPr id="40" name="Picture 39" descr="A close-up of several graphs&#10;&#10;Description automatically generated">
            <a:extLst>
              <a:ext uri="{FF2B5EF4-FFF2-40B4-BE49-F238E27FC236}">
                <a16:creationId xmlns:a16="http://schemas.microsoft.com/office/drawing/2014/main" id="{1ACBE7A8-4372-3F47-A9A6-285204BEC3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800" y="998838"/>
            <a:ext cx="7772400" cy="3559079"/>
          </a:xfrm>
          <a:prstGeom prst="rect">
            <a:avLst/>
          </a:prstGeom>
        </p:spPr>
      </p:pic>
      <p:sp>
        <p:nvSpPr>
          <p:cNvPr id="41" name="TextBox 40">
            <a:extLst>
              <a:ext uri="{FF2B5EF4-FFF2-40B4-BE49-F238E27FC236}">
                <a16:creationId xmlns:a16="http://schemas.microsoft.com/office/drawing/2014/main" id="{59F13203-6394-9482-58C8-C23DDB809C9C}"/>
              </a:ext>
            </a:extLst>
          </p:cNvPr>
          <p:cNvSpPr txBox="1"/>
          <p:nvPr/>
        </p:nvSpPr>
        <p:spPr>
          <a:xfrm>
            <a:off x="755576" y="4626676"/>
            <a:ext cx="2883675" cy="276999"/>
          </a:xfrm>
          <a:prstGeom prst="rect">
            <a:avLst/>
          </a:prstGeom>
          <a:noFill/>
        </p:spPr>
        <p:txBody>
          <a:bodyPr wrap="none" rtlCol="0">
            <a:spAutoFit/>
          </a:bodyPr>
          <a:lstStyle/>
          <a:p>
            <a:r>
              <a:rPr lang="en-GB" sz="1200" dirty="0">
                <a:latin typeface="Arial" panose="020B0604020202020204" pitchFamily="34" charset="0"/>
                <a:cs typeface="Arial" panose="020B0604020202020204" pitchFamily="34" charset="0"/>
              </a:rPr>
              <a:t>Source: J. Li </a:t>
            </a:r>
            <a:r>
              <a:rPr lang="en-GB" sz="1200" i="1" dirty="0">
                <a:latin typeface="Arial" panose="020B0604020202020204" pitchFamily="34" charset="0"/>
                <a:cs typeface="Arial" panose="020B0604020202020204" pitchFamily="34" charset="0"/>
              </a:rPr>
              <a:t>et al</a:t>
            </a:r>
            <a:r>
              <a:rPr lang="en-GB" sz="1200" dirty="0">
                <a:latin typeface="Arial" panose="020B0604020202020204" pitchFamily="34" charset="0"/>
                <a:cs typeface="Arial" panose="020B0604020202020204" pitchFamily="34" charset="0"/>
              </a:rPr>
              <a:t>., under review, 2024. </a:t>
            </a:r>
          </a:p>
        </p:txBody>
      </p:sp>
    </p:spTree>
    <p:extLst>
      <p:ext uri="{BB962C8B-B14F-4D97-AF65-F5344CB8AC3E}">
        <p14:creationId xmlns:p14="http://schemas.microsoft.com/office/powerpoint/2010/main" val="36066631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08563B-ECCF-152B-EE5B-F521F5066C20}"/>
              </a:ext>
            </a:extLst>
          </p:cNvPr>
          <p:cNvSpPr>
            <a:spLocks noGrp="1"/>
          </p:cNvSpPr>
          <p:nvPr>
            <p:ph type="title"/>
          </p:nvPr>
        </p:nvSpPr>
        <p:spPr/>
        <p:txBody>
          <a:bodyPr/>
          <a:lstStyle/>
          <a:p>
            <a:r>
              <a:rPr lang="en-GB" dirty="0"/>
              <a:t>Neuroscience and AI</a:t>
            </a:r>
          </a:p>
        </p:txBody>
      </p:sp>
      <p:sp>
        <p:nvSpPr>
          <p:cNvPr id="3" name="Content Placeholder 2">
            <a:extLst>
              <a:ext uri="{FF2B5EF4-FFF2-40B4-BE49-F238E27FC236}">
                <a16:creationId xmlns:a16="http://schemas.microsoft.com/office/drawing/2014/main" id="{0D4EFA5C-9055-184F-ECBE-8D67BF61179D}"/>
              </a:ext>
            </a:extLst>
          </p:cNvPr>
          <p:cNvSpPr>
            <a:spLocks noGrp="1"/>
          </p:cNvSpPr>
          <p:nvPr>
            <p:ph idx="1"/>
          </p:nvPr>
        </p:nvSpPr>
        <p:spPr/>
        <p:txBody>
          <a:bodyPr/>
          <a:lstStyle/>
          <a:p>
            <a:r>
              <a:rPr lang="en-GB" dirty="0">
                <a:effectLst/>
              </a:rPr>
              <a:t>Neuroscience provides a rich source of </a:t>
            </a:r>
            <a:r>
              <a:rPr lang="en-GB" b="1" i="1" dirty="0">
                <a:solidFill>
                  <a:srgbClr val="FF0000"/>
                </a:solidFill>
                <a:effectLst/>
              </a:rPr>
              <a:t>inspiration</a:t>
            </a:r>
            <a:r>
              <a:rPr lang="en-GB" dirty="0">
                <a:effectLst/>
              </a:rPr>
              <a:t> for new types of algorithms and architectures.</a:t>
            </a:r>
          </a:p>
          <a:p>
            <a:r>
              <a:rPr lang="en-GB" dirty="0"/>
              <a:t>This is often </a:t>
            </a:r>
            <a:r>
              <a:rPr lang="en-GB" dirty="0">
                <a:effectLst/>
              </a:rPr>
              <a:t>independent of and complementary to the mathematical and logic-based methods and ideas that have largely dominated traditional approaches to AI.</a:t>
            </a:r>
          </a:p>
          <a:p>
            <a:endParaRPr lang="en-GB" dirty="0"/>
          </a:p>
        </p:txBody>
      </p:sp>
      <p:sp>
        <p:nvSpPr>
          <p:cNvPr id="4" name="Slide Number Placeholder 3">
            <a:extLst>
              <a:ext uri="{FF2B5EF4-FFF2-40B4-BE49-F238E27FC236}">
                <a16:creationId xmlns:a16="http://schemas.microsoft.com/office/drawing/2014/main" id="{2B8DAD2C-94CC-2A42-5164-324A904EBFC9}"/>
              </a:ext>
            </a:extLst>
          </p:cNvPr>
          <p:cNvSpPr>
            <a:spLocks noGrp="1"/>
          </p:cNvSpPr>
          <p:nvPr>
            <p:ph type="sldNum" sz="quarter" idx="12"/>
          </p:nvPr>
        </p:nvSpPr>
        <p:spPr/>
        <p:txBody>
          <a:bodyPr/>
          <a:lstStyle/>
          <a:p>
            <a:fld id="{44E22EE9-B8A0-0641-9265-052CFE9B95A7}" type="slidenum">
              <a:rPr lang="en-GB" altLang="en-US" smtClean="0"/>
              <a:pPr/>
              <a:t>2</a:t>
            </a:fld>
            <a:endParaRPr lang="en-GB" altLang="en-US" dirty="0"/>
          </a:p>
        </p:txBody>
      </p:sp>
      <p:sp>
        <p:nvSpPr>
          <p:cNvPr id="6" name="TextBox 5">
            <a:extLst>
              <a:ext uri="{FF2B5EF4-FFF2-40B4-BE49-F238E27FC236}">
                <a16:creationId xmlns:a16="http://schemas.microsoft.com/office/drawing/2014/main" id="{2B92C766-DDA6-9D13-54EB-6F1DA55671BC}"/>
              </a:ext>
            </a:extLst>
          </p:cNvPr>
          <p:cNvSpPr txBox="1"/>
          <p:nvPr/>
        </p:nvSpPr>
        <p:spPr>
          <a:xfrm>
            <a:off x="598407" y="5324740"/>
            <a:ext cx="7056784" cy="246221"/>
          </a:xfrm>
          <a:prstGeom prst="rect">
            <a:avLst/>
          </a:prstGeom>
          <a:noFill/>
        </p:spPr>
        <p:txBody>
          <a:bodyPr wrap="square">
            <a:spAutoFit/>
          </a:bodyPr>
          <a:lstStyle/>
          <a:p>
            <a:r>
              <a:rPr lang="en-GB" sz="1000" b="0" i="0" u="none" strike="noStrike" dirty="0">
                <a:solidFill>
                  <a:srgbClr val="212121"/>
                </a:solidFill>
                <a:effectLst/>
                <a:ea typeface="Helvetica Neue" panose="02000503000000020004" pitchFamily="2" charset="0"/>
                <a:cs typeface="Arial" panose="020B0604020202020204" pitchFamily="34" charset="0"/>
              </a:rPr>
              <a:t>Source: Hassabis D, Kumaran D, Summerfield C, </a:t>
            </a:r>
            <a:r>
              <a:rPr lang="en-GB" sz="1000" b="0" i="0" u="none" strike="noStrike" dirty="0" err="1">
                <a:solidFill>
                  <a:srgbClr val="212121"/>
                </a:solidFill>
                <a:effectLst/>
                <a:ea typeface="Helvetica Neue" panose="02000503000000020004" pitchFamily="2" charset="0"/>
                <a:cs typeface="Arial" panose="020B0604020202020204" pitchFamily="34" charset="0"/>
              </a:rPr>
              <a:t>Botvinick</a:t>
            </a:r>
            <a:r>
              <a:rPr lang="en-GB" sz="1000" b="0" i="0" u="none" strike="noStrike" dirty="0">
                <a:solidFill>
                  <a:srgbClr val="212121"/>
                </a:solidFill>
                <a:effectLst/>
                <a:ea typeface="Helvetica Neue" panose="02000503000000020004" pitchFamily="2" charset="0"/>
                <a:cs typeface="Arial" panose="020B0604020202020204" pitchFamily="34" charset="0"/>
              </a:rPr>
              <a:t> M. Neuroscience-Inspired Artificial Intelligence. Neuron. 2017</a:t>
            </a:r>
            <a:endParaRPr lang="en-GB" sz="1000" dirty="0">
              <a:ea typeface="Helvetica Neue" panose="02000503000000020004" pitchFamily="2" charset="0"/>
              <a:cs typeface="Arial" panose="020B0604020202020204" pitchFamily="34" charset="0"/>
            </a:endParaRPr>
          </a:p>
        </p:txBody>
      </p:sp>
    </p:spTree>
    <p:extLst>
      <p:ext uri="{BB962C8B-B14F-4D97-AF65-F5344CB8AC3E}">
        <p14:creationId xmlns:p14="http://schemas.microsoft.com/office/powerpoint/2010/main" val="28982492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E5ECF0-0CFE-6292-C57B-778C0777FA6C}"/>
              </a:ext>
            </a:extLst>
          </p:cNvPr>
          <p:cNvSpPr>
            <a:spLocks noGrp="1"/>
          </p:cNvSpPr>
          <p:nvPr>
            <p:ph type="title"/>
          </p:nvPr>
        </p:nvSpPr>
        <p:spPr/>
        <p:txBody>
          <a:bodyPr/>
          <a:lstStyle/>
          <a:p>
            <a:r>
              <a:rPr lang="en-GB" dirty="0"/>
              <a:t>ML for predicting the progression of disease</a:t>
            </a:r>
          </a:p>
        </p:txBody>
      </p:sp>
      <p:sp>
        <p:nvSpPr>
          <p:cNvPr id="4" name="Slide Number Placeholder 3">
            <a:extLst>
              <a:ext uri="{FF2B5EF4-FFF2-40B4-BE49-F238E27FC236}">
                <a16:creationId xmlns:a16="http://schemas.microsoft.com/office/drawing/2014/main" id="{9A68BA01-B2DA-EB07-EDB0-E1F965F4724D}"/>
              </a:ext>
            </a:extLst>
          </p:cNvPr>
          <p:cNvSpPr>
            <a:spLocks noGrp="1"/>
          </p:cNvSpPr>
          <p:nvPr>
            <p:ph type="sldNum" sz="quarter" idx="12"/>
          </p:nvPr>
        </p:nvSpPr>
        <p:spPr/>
        <p:txBody>
          <a:bodyPr/>
          <a:lstStyle/>
          <a:p>
            <a:fld id="{44E22EE9-B8A0-0641-9265-052CFE9B95A7}" type="slidenum">
              <a:rPr lang="en-GB" altLang="en-US" smtClean="0"/>
              <a:pPr/>
              <a:t>20</a:t>
            </a:fld>
            <a:endParaRPr lang="en-GB" altLang="en-US" dirty="0"/>
          </a:p>
        </p:txBody>
      </p:sp>
      <p:pic>
        <p:nvPicPr>
          <p:cNvPr id="4098" name="Picture 2" descr="Fig. 1">
            <a:extLst>
              <a:ext uri="{FF2B5EF4-FFF2-40B4-BE49-F238E27FC236}">
                <a16:creationId xmlns:a16="http://schemas.microsoft.com/office/drawing/2014/main" id="{9369278F-342F-B0B6-6908-A8AE0113C6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1600" y="1049926"/>
            <a:ext cx="6036543" cy="381255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CA02F1FD-21CB-9117-659A-EE2628C73835}"/>
              </a:ext>
            </a:extLst>
          </p:cNvPr>
          <p:cNvSpPr txBox="1"/>
          <p:nvPr/>
        </p:nvSpPr>
        <p:spPr>
          <a:xfrm>
            <a:off x="942296" y="5133460"/>
            <a:ext cx="7086088" cy="369332"/>
          </a:xfrm>
          <a:prstGeom prst="rect">
            <a:avLst/>
          </a:prstGeom>
          <a:noFill/>
        </p:spPr>
        <p:txBody>
          <a:bodyPr wrap="square">
            <a:spAutoFit/>
          </a:bodyPr>
          <a:lstStyle/>
          <a:p>
            <a:r>
              <a:rPr lang="en-GB" sz="900" i="0" u="none" strike="noStrike" dirty="0">
                <a:solidFill>
                  <a:srgbClr val="222222"/>
                </a:solidFill>
                <a:effectLst/>
                <a:latin typeface="-apple-system"/>
              </a:rPr>
              <a:t>Wang, C., Li, Y., </a:t>
            </a:r>
            <a:r>
              <a:rPr lang="en-GB" sz="900" i="0" u="none" strike="noStrike" dirty="0" err="1">
                <a:solidFill>
                  <a:srgbClr val="222222"/>
                </a:solidFill>
                <a:effectLst/>
                <a:latin typeface="-apple-system"/>
              </a:rPr>
              <a:t>Tsuboshita</a:t>
            </a:r>
            <a:r>
              <a:rPr lang="en-GB" sz="900" i="0" u="none" strike="noStrike" dirty="0">
                <a:solidFill>
                  <a:srgbClr val="222222"/>
                </a:solidFill>
                <a:effectLst/>
                <a:latin typeface="-apple-system"/>
              </a:rPr>
              <a:t>, Y. </a:t>
            </a:r>
            <a:r>
              <a:rPr lang="en-GB" sz="900" i="1" u="none" strike="noStrike" dirty="0">
                <a:solidFill>
                  <a:srgbClr val="222222"/>
                </a:solidFill>
                <a:effectLst/>
                <a:latin typeface="-apple-system"/>
              </a:rPr>
              <a:t>et al.</a:t>
            </a:r>
            <a:r>
              <a:rPr lang="en-GB" sz="900" i="0" u="none" strike="noStrike" dirty="0">
                <a:solidFill>
                  <a:srgbClr val="222222"/>
                </a:solidFill>
                <a:effectLst/>
                <a:latin typeface="-apple-system"/>
              </a:rPr>
              <a:t> A high-generalizability machine learning framework for predicting the progression of Alzheimer’s disease using limited </a:t>
            </a:r>
            <a:r>
              <a:rPr lang="en-GB" sz="900" i="0" u="none" strike="noStrike" dirty="0" err="1">
                <a:solidFill>
                  <a:srgbClr val="222222"/>
                </a:solidFill>
                <a:effectLst/>
                <a:latin typeface="-apple-system"/>
              </a:rPr>
              <a:t>data.</a:t>
            </a:r>
            <a:r>
              <a:rPr lang="en-GB" sz="900" i="1" u="none" strike="noStrike" dirty="0" err="1">
                <a:solidFill>
                  <a:srgbClr val="222222"/>
                </a:solidFill>
                <a:effectLst/>
                <a:latin typeface="-apple-system"/>
              </a:rPr>
              <a:t>npj</a:t>
            </a:r>
            <a:r>
              <a:rPr lang="en-GB" sz="900" i="1" u="none" strike="noStrike" dirty="0">
                <a:solidFill>
                  <a:srgbClr val="222222"/>
                </a:solidFill>
                <a:effectLst/>
                <a:latin typeface="-apple-system"/>
              </a:rPr>
              <a:t> Digit. Med.</a:t>
            </a:r>
            <a:r>
              <a:rPr lang="en-GB" sz="900" i="0" u="none" strike="noStrike" dirty="0">
                <a:solidFill>
                  <a:srgbClr val="222222"/>
                </a:solidFill>
                <a:effectLst/>
                <a:latin typeface="-apple-system"/>
              </a:rPr>
              <a:t> 5, 43 (2022). </a:t>
            </a:r>
            <a:endParaRPr lang="en-GB" sz="900" dirty="0"/>
          </a:p>
        </p:txBody>
      </p:sp>
    </p:spTree>
    <p:extLst>
      <p:ext uri="{BB962C8B-B14F-4D97-AF65-F5344CB8AC3E}">
        <p14:creationId xmlns:p14="http://schemas.microsoft.com/office/powerpoint/2010/main" val="38171443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FC72F4-4B9E-0792-AA2B-9DAE9EAA3D44}"/>
              </a:ext>
            </a:extLst>
          </p:cNvPr>
          <p:cNvSpPr>
            <a:spLocks noGrp="1"/>
          </p:cNvSpPr>
          <p:nvPr>
            <p:ph type="title"/>
          </p:nvPr>
        </p:nvSpPr>
        <p:spPr/>
        <p:txBody>
          <a:bodyPr/>
          <a:lstStyle/>
          <a:p>
            <a:r>
              <a:rPr lang="en-GB" dirty="0"/>
              <a:t>Neuroimaging and deep learning </a:t>
            </a:r>
          </a:p>
        </p:txBody>
      </p:sp>
      <p:sp>
        <p:nvSpPr>
          <p:cNvPr id="3" name="Slide Number Placeholder 2">
            <a:extLst>
              <a:ext uri="{FF2B5EF4-FFF2-40B4-BE49-F238E27FC236}">
                <a16:creationId xmlns:a16="http://schemas.microsoft.com/office/drawing/2014/main" id="{480A4584-5B18-8E20-3C48-F66E66724840}"/>
              </a:ext>
            </a:extLst>
          </p:cNvPr>
          <p:cNvSpPr>
            <a:spLocks noGrp="1"/>
          </p:cNvSpPr>
          <p:nvPr>
            <p:ph type="sldNum" sz="quarter" idx="12"/>
          </p:nvPr>
        </p:nvSpPr>
        <p:spPr/>
        <p:txBody>
          <a:bodyPr/>
          <a:lstStyle/>
          <a:p>
            <a:fld id="{BB98F552-A29D-2D4E-8192-F20670493719}" type="slidenum">
              <a:rPr lang="en-GB" altLang="en-US" smtClean="0"/>
              <a:pPr/>
              <a:t>21</a:t>
            </a:fld>
            <a:endParaRPr lang="en-GB" altLang="en-US" dirty="0"/>
          </a:p>
        </p:txBody>
      </p:sp>
      <p:pic>
        <p:nvPicPr>
          <p:cNvPr id="5122" name="Picture 2" descr="figure 1">
            <a:extLst>
              <a:ext uri="{FF2B5EF4-FFF2-40B4-BE49-F238E27FC236}">
                <a16:creationId xmlns:a16="http://schemas.microsoft.com/office/drawing/2014/main" id="{4213C577-1AB5-850C-5F35-DEFFF2F0A4A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1720" y="930011"/>
            <a:ext cx="3770053" cy="436966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65D21638-04DD-5A78-3086-DC9C9BC2B9FB}"/>
              </a:ext>
            </a:extLst>
          </p:cNvPr>
          <p:cNvSpPr txBox="1"/>
          <p:nvPr/>
        </p:nvSpPr>
        <p:spPr>
          <a:xfrm>
            <a:off x="611560" y="5352469"/>
            <a:ext cx="7632848" cy="369332"/>
          </a:xfrm>
          <a:prstGeom prst="rect">
            <a:avLst/>
          </a:prstGeom>
          <a:noFill/>
        </p:spPr>
        <p:txBody>
          <a:bodyPr wrap="square">
            <a:spAutoFit/>
          </a:bodyPr>
          <a:lstStyle/>
          <a:p>
            <a:r>
              <a:rPr lang="en-GB" sz="900" b="0" i="0" u="none" strike="noStrike" dirty="0">
                <a:solidFill>
                  <a:srgbClr val="222222"/>
                </a:solidFill>
                <a:effectLst/>
                <a:latin typeface="-apple-system"/>
              </a:rPr>
              <a:t>Source: </a:t>
            </a:r>
            <a:r>
              <a:rPr lang="en-GB" sz="900" b="0" i="0" u="none" strike="noStrike" dirty="0" err="1">
                <a:solidFill>
                  <a:srgbClr val="222222"/>
                </a:solidFill>
                <a:effectLst/>
                <a:latin typeface="-apple-system"/>
              </a:rPr>
              <a:t>Abrol</a:t>
            </a:r>
            <a:r>
              <a:rPr lang="en-GB" sz="900" b="0" i="0" u="none" strike="noStrike" dirty="0">
                <a:solidFill>
                  <a:srgbClr val="222222"/>
                </a:solidFill>
                <a:effectLst/>
                <a:latin typeface="-apple-system"/>
              </a:rPr>
              <a:t>, A., Fu, Z., Salman, M. </a:t>
            </a:r>
            <a:r>
              <a:rPr lang="en-GB" sz="900" b="0" i="1" u="none" strike="noStrike" dirty="0">
                <a:solidFill>
                  <a:srgbClr val="222222"/>
                </a:solidFill>
                <a:effectLst/>
                <a:latin typeface="-apple-system"/>
              </a:rPr>
              <a:t>et al.</a:t>
            </a:r>
            <a:r>
              <a:rPr lang="en-GB" sz="900" b="0" i="0" u="none" strike="noStrike" dirty="0">
                <a:solidFill>
                  <a:srgbClr val="222222"/>
                </a:solidFill>
                <a:effectLst/>
                <a:latin typeface="-apple-system"/>
              </a:rPr>
              <a:t> Deep learning encodes robust discriminative neuroimaging representations to outperform standard machine learning. </a:t>
            </a:r>
            <a:r>
              <a:rPr lang="en-GB" sz="900" b="0" i="1" u="none" strike="noStrike" dirty="0">
                <a:solidFill>
                  <a:srgbClr val="222222"/>
                </a:solidFill>
                <a:effectLst/>
                <a:latin typeface="-apple-system"/>
              </a:rPr>
              <a:t>Nat </a:t>
            </a:r>
            <a:r>
              <a:rPr lang="en-GB" sz="900" b="0" i="1" u="none" strike="noStrike" dirty="0" err="1">
                <a:solidFill>
                  <a:srgbClr val="222222"/>
                </a:solidFill>
                <a:effectLst/>
                <a:latin typeface="-apple-system"/>
              </a:rPr>
              <a:t>Commun</a:t>
            </a:r>
            <a:r>
              <a:rPr lang="en-GB" sz="900" b="0" i="0" u="none" strike="noStrike" dirty="0">
                <a:solidFill>
                  <a:srgbClr val="222222"/>
                </a:solidFill>
                <a:effectLst/>
                <a:latin typeface="-apple-system"/>
              </a:rPr>
              <a:t> </a:t>
            </a:r>
            <a:r>
              <a:rPr lang="en-GB" sz="900" b="1" i="0" u="none" strike="noStrike" dirty="0">
                <a:solidFill>
                  <a:srgbClr val="222222"/>
                </a:solidFill>
                <a:effectLst/>
                <a:latin typeface="-apple-system"/>
              </a:rPr>
              <a:t>12</a:t>
            </a:r>
            <a:r>
              <a:rPr lang="en-GB" sz="900" b="0" i="0" u="none" strike="noStrike" dirty="0">
                <a:solidFill>
                  <a:srgbClr val="222222"/>
                </a:solidFill>
                <a:effectLst/>
                <a:latin typeface="-apple-system"/>
              </a:rPr>
              <a:t>, 353 (2021).</a:t>
            </a:r>
            <a:endParaRPr lang="en-GB" sz="900" dirty="0"/>
          </a:p>
        </p:txBody>
      </p:sp>
    </p:spTree>
    <p:extLst>
      <p:ext uri="{BB962C8B-B14F-4D97-AF65-F5344CB8AC3E}">
        <p14:creationId xmlns:p14="http://schemas.microsoft.com/office/powerpoint/2010/main" val="8865018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3B0BAB-1266-4545-AAFD-ACEAE425BE52}"/>
              </a:ext>
            </a:extLst>
          </p:cNvPr>
          <p:cNvSpPr>
            <a:spLocks noGrp="1"/>
          </p:cNvSpPr>
          <p:nvPr>
            <p:ph type="title"/>
          </p:nvPr>
        </p:nvSpPr>
        <p:spPr/>
        <p:txBody>
          <a:bodyPr/>
          <a:lstStyle/>
          <a:p>
            <a:r>
              <a:rPr lang="en-GB" dirty="0"/>
              <a:t>ML in precision health and care</a:t>
            </a:r>
          </a:p>
        </p:txBody>
      </p:sp>
      <p:sp>
        <p:nvSpPr>
          <p:cNvPr id="3" name="Slide Number Placeholder 2">
            <a:extLst>
              <a:ext uri="{FF2B5EF4-FFF2-40B4-BE49-F238E27FC236}">
                <a16:creationId xmlns:a16="http://schemas.microsoft.com/office/drawing/2014/main" id="{A0137BEE-4A7D-C94B-F34F-93580F6A4D88}"/>
              </a:ext>
            </a:extLst>
          </p:cNvPr>
          <p:cNvSpPr>
            <a:spLocks noGrp="1"/>
          </p:cNvSpPr>
          <p:nvPr>
            <p:ph type="sldNum" sz="quarter" idx="12"/>
          </p:nvPr>
        </p:nvSpPr>
        <p:spPr/>
        <p:txBody>
          <a:bodyPr/>
          <a:lstStyle/>
          <a:p>
            <a:fld id="{BB98F552-A29D-2D4E-8192-F20670493719}" type="slidenum">
              <a:rPr lang="en-GB" altLang="en-US" smtClean="0"/>
              <a:pPr/>
              <a:t>22</a:t>
            </a:fld>
            <a:endParaRPr lang="en-GB" altLang="en-US" dirty="0"/>
          </a:p>
        </p:txBody>
      </p:sp>
      <p:grpSp>
        <p:nvGrpSpPr>
          <p:cNvPr id="25" name="Group 24">
            <a:extLst>
              <a:ext uri="{FF2B5EF4-FFF2-40B4-BE49-F238E27FC236}">
                <a16:creationId xmlns:a16="http://schemas.microsoft.com/office/drawing/2014/main" id="{2B1C04FF-E73A-3ADA-2FA4-CBD93E870B08}"/>
              </a:ext>
            </a:extLst>
          </p:cNvPr>
          <p:cNvGrpSpPr/>
          <p:nvPr/>
        </p:nvGrpSpPr>
        <p:grpSpPr>
          <a:xfrm>
            <a:off x="1979712" y="2066596"/>
            <a:ext cx="5413728" cy="2548924"/>
            <a:chOff x="235590" y="1502249"/>
            <a:chExt cx="6137540" cy="2548924"/>
          </a:xfrm>
        </p:grpSpPr>
        <p:pic>
          <p:nvPicPr>
            <p:cNvPr id="26" name="Picture 25" descr="Chart, bar chart&#10;&#10;Description automatically generated">
              <a:extLst>
                <a:ext uri="{FF2B5EF4-FFF2-40B4-BE49-F238E27FC236}">
                  <a16:creationId xmlns:a16="http://schemas.microsoft.com/office/drawing/2014/main" id="{0441CECF-869D-ED07-3CC4-2BD6A9C178F3}"/>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rot="5400000">
              <a:off x="470334" y="1267505"/>
              <a:ext cx="2530489" cy="2999977"/>
            </a:xfrm>
            <a:prstGeom prst="rect">
              <a:avLst/>
            </a:prstGeom>
          </p:spPr>
        </p:pic>
        <p:pic>
          <p:nvPicPr>
            <p:cNvPr id="27" name="Picture 26" descr="Chart, bar chart&#10;&#10;Description automatically generated">
              <a:extLst>
                <a:ext uri="{FF2B5EF4-FFF2-40B4-BE49-F238E27FC236}">
                  <a16:creationId xmlns:a16="http://schemas.microsoft.com/office/drawing/2014/main" id="{C3150A46-FA55-51A7-B8A2-FAC19DF2878A}"/>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5807379" y="1692393"/>
              <a:ext cx="565751" cy="2107353"/>
            </a:xfrm>
            <a:prstGeom prst="rect">
              <a:avLst/>
            </a:prstGeom>
          </p:spPr>
        </p:pic>
        <p:pic>
          <p:nvPicPr>
            <p:cNvPr id="28" name="Picture 27" descr="Chart, bar chart&#10;&#10;Description automatically generated">
              <a:extLst>
                <a:ext uri="{FF2B5EF4-FFF2-40B4-BE49-F238E27FC236}">
                  <a16:creationId xmlns:a16="http://schemas.microsoft.com/office/drawing/2014/main" id="{780DB7C4-31A8-54F2-B912-586B60BBB193}"/>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rot="5400000">
              <a:off x="3540993" y="1906475"/>
              <a:ext cx="2132348" cy="2157048"/>
            </a:xfrm>
            <a:prstGeom prst="rect">
              <a:avLst/>
            </a:prstGeom>
          </p:spPr>
        </p:pic>
        <p:pic>
          <p:nvPicPr>
            <p:cNvPr id="29" name="Picture 28" descr="Chart, bar chart&#10;&#10;Description automatically generated">
              <a:extLst>
                <a:ext uri="{FF2B5EF4-FFF2-40B4-BE49-F238E27FC236}">
                  <a16:creationId xmlns:a16="http://schemas.microsoft.com/office/drawing/2014/main" id="{660EC82A-0559-26EF-1C33-CC1C73B35E68}"/>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rot="5400000">
              <a:off x="4381749" y="755561"/>
              <a:ext cx="450835" cy="2157048"/>
            </a:xfrm>
            <a:prstGeom prst="rect">
              <a:avLst/>
            </a:prstGeom>
          </p:spPr>
        </p:pic>
      </p:grpSp>
      <p:pic>
        <p:nvPicPr>
          <p:cNvPr id="30" name="Picture 29" descr="Chart, bar chart&#10;&#10;Description automatically generated">
            <a:extLst>
              <a:ext uri="{FF2B5EF4-FFF2-40B4-BE49-F238E27FC236}">
                <a16:creationId xmlns:a16="http://schemas.microsoft.com/office/drawing/2014/main" id="{A0B0ED60-E285-03F5-E913-B0431C1FCEA5}"/>
              </a:ext>
            </a:extLst>
          </p:cNvPr>
          <p:cNvPicPr>
            <a:picLocks noChangeAspect="1"/>
          </p:cNvPicPr>
          <p:nvPr/>
        </p:nvPicPr>
        <p:blipFill rotWithShape="1">
          <a:blip r:embed="rId6">
            <a:extLst>
              <a:ext uri="{28A0092B-C50C-407E-A947-70E740481C1C}">
                <a14:useLocalDpi xmlns:a14="http://schemas.microsoft.com/office/drawing/2010/main"/>
              </a:ext>
            </a:extLst>
          </a:blip>
          <a:srcRect t="-18"/>
          <a:stretch/>
        </p:blipFill>
        <p:spPr>
          <a:xfrm>
            <a:off x="2771737" y="4515626"/>
            <a:ext cx="5377743" cy="176154"/>
          </a:xfrm>
          <a:prstGeom prst="rect">
            <a:avLst/>
          </a:prstGeom>
        </p:spPr>
      </p:pic>
      <p:sp>
        <p:nvSpPr>
          <p:cNvPr id="31" name="Rectangle 30">
            <a:extLst>
              <a:ext uri="{FF2B5EF4-FFF2-40B4-BE49-F238E27FC236}">
                <a16:creationId xmlns:a16="http://schemas.microsoft.com/office/drawing/2014/main" id="{BBB61C01-FBDD-2D3F-B26F-CA9AD7575301}"/>
              </a:ext>
            </a:extLst>
          </p:cNvPr>
          <p:cNvSpPr/>
          <p:nvPr/>
        </p:nvSpPr>
        <p:spPr>
          <a:xfrm>
            <a:off x="2062381" y="3058976"/>
            <a:ext cx="4724691" cy="290148"/>
          </a:xfrm>
          <a:prstGeom prst="rect">
            <a:avLst/>
          </a:prstGeom>
          <a:noFill/>
          <a:ln w="2222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Rectangle 31">
            <a:extLst>
              <a:ext uri="{FF2B5EF4-FFF2-40B4-BE49-F238E27FC236}">
                <a16:creationId xmlns:a16="http://schemas.microsoft.com/office/drawing/2014/main" id="{D5A1E1D1-5E43-8516-6875-B13C383B0BBB}"/>
              </a:ext>
            </a:extLst>
          </p:cNvPr>
          <p:cNvSpPr/>
          <p:nvPr/>
        </p:nvSpPr>
        <p:spPr>
          <a:xfrm>
            <a:off x="2062381" y="3945329"/>
            <a:ext cx="4724691" cy="604309"/>
          </a:xfrm>
          <a:prstGeom prst="rect">
            <a:avLst/>
          </a:prstGeom>
          <a:noFill/>
          <a:ln w="2222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Rectangle 32">
            <a:extLst>
              <a:ext uri="{FF2B5EF4-FFF2-40B4-BE49-F238E27FC236}">
                <a16:creationId xmlns:a16="http://schemas.microsoft.com/office/drawing/2014/main" id="{2915CDBA-0C2B-DC90-581D-96A85CBC0B74}"/>
              </a:ext>
            </a:extLst>
          </p:cNvPr>
          <p:cNvSpPr/>
          <p:nvPr/>
        </p:nvSpPr>
        <p:spPr>
          <a:xfrm>
            <a:off x="2062381" y="3443819"/>
            <a:ext cx="4724691" cy="317375"/>
          </a:xfrm>
          <a:prstGeom prst="rect">
            <a:avLst/>
          </a:prstGeom>
          <a:noFill/>
          <a:ln w="2222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TextBox 33">
            <a:extLst>
              <a:ext uri="{FF2B5EF4-FFF2-40B4-BE49-F238E27FC236}">
                <a16:creationId xmlns:a16="http://schemas.microsoft.com/office/drawing/2014/main" id="{F3F5A9AD-14BB-46D5-6194-16A9530CE775}"/>
              </a:ext>
            </a:extLst>
          </p:cNvPr>
          <p:cNvSpPr txBox="1"/>
          <p:nvPr/>
        </p:nvSpPr>
        <p:spPr>
          <a:xfrm>
            <a:off x="457200" y="951683"/>
            <a:ext cx="7283152" cy="461665"/>
          </a:xfrm>
          <a:prstGeom prst="rect">
            <a:avLst/>
          </a:prstGeom>
          <a:noFill/>
        </p:spPr>
        <p:txBody>
          <a:bodyPr wrap="square" rtlCol="0">
            <a:spAutoFit/>
          </a:bodyPr>
          <a:lstStyle/>
          <a:p>
            <a:r>
              <a:rPr lang="en-GB" sz="1200" dirty="0">
                <a:latin typeface="Gill Sans MT" panose="020B0502020104020203" pitchFamily="34" charset="77"/>
                <a:cs typeface="Arial" panose="020B0604020202020204" pitchFamily="34" charset="0"/>
              </a:rPr>
              <a:t>UTIs are one of the top 5 reasons on unplanned hospital admissions in People Living with Dementia. UTI symptoms include increase in frequency of going to bathroom, delirium, increased temperature. </a:t>
            </a:r>
          </a:p>
        </p:txBody>
      </p:sp>
      <p:sp>
        <p:nvSpPr>
          <p:cNvPr id="36" name="TextBox 35">
            <a:extLst>
              <a:ext uri="{FF2B5EF4-FFF2-40B4-BE49-F238E27FC236}">
                <a16:creationId xmlns:a16="http://schemas.microsoft.com/office/drawing/2014/main" id="{05DAB91A-80E8-9236-F332-052F634FAD52}"/>
              </a:ext>
            </a:extLst>
          </p:cNvPr>
          <p:cNvSpPr txBox="1"/>
          <p:nvPr/>
        </p:nvSpPr>
        <p:spPr>
          <a:xfrm>
            <a:off x="457200" y="1556357"/>
            <a:ext cx="7355160" cy="461665"/>
          </a:xfrm>
          <a:prstGeom prst="rect">
            <a:avLst/>
          </a:prstGeom>
          <a:noFill/>
        </p:spPr>
        <p:txBody>
          <a:bodyPr wrap="square">
            <a:spAutoFit/>
          </a:bodyPr>
          <a:lstStyle/>
          <a:p>
            <a:r>
              <a:rPr lang="en-GB" sz="1200" dirty="0">
                <a:latin typeface="Gill Sans MT" panose="020B0502020104020203" pitchFamily="34" charset="77"/>
                <a:cs typeface="Arial" panose="020B0604020202020204" pitchFamily="34" charset="0"/>
              </a:rPr>
              <a:t>The model uses 20,738 person-days of in-home monitoring data which consists sleep, movement, and physiology data collected within the UK DRI CR&amp;T study cohort (n=108) between 06/2021-07/2022. </a:t>
            </a:r>
          </a:p>
        </p:txBody>
      </p:sp>
      <p:sp>
        <p:nvSpPr>
          <p:cNvPr id="50" name="TextBox 49">
            <a:extLst>
              <a:ext uri="{FF2B5EF4-FFF2-40B4-BE49-F238E27FC236}">
                <a16:creationId xmlns:a16="http://schemas.microsoft.com/office/drawing/2014/main" id="{F8D7910B-CE93-EDC9-F997-A9E499A7C41D}"/>
              </a:ext>
            </a:extLst>
          </p:cNvPr>
          <p:cNvSpPr txBox="1"/>
          <p:nvPr/>
        </p:nvSpPr>
        <p:spPr>
          <a:xfrm>
            <a:off x="158687" y="5169675"/>
            <a:ext cx="5880761" cy="261610"/>
          </a:xfrm>
          <a:prstGeom prst="rect">
            <a:avLst/>
          </a:prstGeom>
          <a:noFill/>
        </p:spPr>
        <p:txBody>
          <a:bodyPr wrap="square">
            <a:spAutoFit/>
          </a:bodyPr>
          <a:lstStyle/>
          <a:p>
            <a:r>
              <a:rPr lang="en-GB" sz="1100" dirty="0"/>
              <a:t>Alex </a:t>
            </a:r>
            <a:r>
              <a:rPr lang="en-GB" sz="1100" dirty="0" err="1"/>
              <a:t>Capstick</a:t>
            </a:r>
            <a:r>
              <a:rPr lang="en-GB" sz="1100" i="1" dirty="0"/>
              <a:t> et al., </a:t>
            </a:r>
            <a:r>
              <a:rPr lang="en-GB" sz="1100" i="1" dirty="0" err="1"/>
              <a:t>npj</a:t>
            </a:r>
            <a:r>
              <a:rPr lang="en-GB" sz="1100" i="1" dirty="0"/>
              <a:t> Digital Medicine, 2024.</a:t>
            </a:r>
            <a:endParaRPr lang="en-GB" sz="1100" dirty="0"/>
          </a:p>
        </p:txBody>
      </p:sp>
    </p:spTree>
    <p:extLst>
      <p:ext uri="{BB962C8B-B14F-4D97-AF65-F5344CB8AC3E}">
        <p14:creationId xmlns:p14="http://schemas.microsoft.com/office/powerpoint/2010/main" val="7858255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A8F0B2-1295-E630-15BF-7417D9CCD8C4}"/>
              </a:ext>
            </a:extLst>
          </p:cNvPr>
          <p:cNvSpPr>
            <a:spLocks noGrp="1"/>
          </p:cNvSpPr>
          <p:nvPr>
            <p:ph type="title"/>
          </p:nvPr>
        </p:nvSpPr>
        <p:spPr/>
        <p:txBody>
          <a:bodyPr/>
          <a:lstStyle/>
          <a:p>
            <a:r>
              <a:rPr lang="en-GB" dirty="0"/>
              <a:t>UTI risk analysis</a:t>
            </a:r>
          </a:p>
        </p:txBody>
      </p:sp>
      <p:sp>
        <p:nvSpPr>
          <p:cNvPr id="3" name="Slide Number Placeholder 2">
            <a:extLst>
              <a:ext uri="{FF2B5EF4-FFF2-40B4-BE49-F238E27FC236}">
                <a16:creationId xmlns:a16="http://schemas.microsoft.com/office/drawing/2014/main" id="{2D2FD3C0-880D-9468-BB4B-A2867E12A73A}"/>
              </a:ext>
            </a:extLst>
          </p:cNvPr>
          <p:cNvSpPr>
            <a:spLocks noGrp="1"/>
          </p:cNvSpPr>
          <p:nvPr>
            <p:ph type="sldNum" sz="quarter" idx="12"/>
          </p:nvPr>
        </p:nvSpPr>
        <p:spPr/>
        <p:txBody>
          <a:bodyPr/>
          <a:lstStyle/>
          <a:p>
            <a:fld id="{BB98F552-A29D-2D4E-8192-F20670493719}" type="slidenum">
              <a:rPr lang="en-GB" altLang="en-US" smtClean="0"/>
              <a:pPr/>
              <a:t>23</a:t>
            </a:fld>
            <a:endParaRPr lang="en-GB" altLang="en-US" dirty="0"/>
          </a:p>
        </p:txBody>
      </p:sp>
      <p:pic>
        <p:nvPicPr>
          <p:cNvPr id="4" name="Picture 3">
            <a:extLst>
              <a:ext uri="{FF2B5EF4-FFF2-40B4-BE49-F238E27FC236}">
                <a16:creationId xmlns:a16="http://schemas.microsoft.com/office/drawing/2014/main" id="{93A7F9E4-823F-5349-1E20-01E7D2524FF0}"/>
              </a:ext>
            </a:extLst>
          </p:cNvPr>
          <p:cNvPicPr>
            <a:picLocks noChangeAspect="1"/>
          </p:cNvPicPr>
          <p:nvPr/>
        </p:nvPicPr>
        <p:blipFill>
          <a:blip r:embed="rId2"/>
          <a:stretch>
            <a:fillRect/>
          </a:stretch>
        </p:blipFill>
        <p:spPr>
          <a:xfrm>
            <a:off x="457200" y="995080"/>
            <a:ext cx="7941740" cy="728048"/>
          </a:xfrm>
          <a:prstGeom prst="rect">
            <a:avLst/>
          </a:prstGeom>
        </p:spPr>
      </p:pic>
      <p:pic>
        <p:nvPicPr>
          <p:cNvPr id="5" name="Picture 4" descr="A graph of different colored lines&#10;&#10;Description automatically generated">
            <a:extLst>
              <a:ext uri="{FF2B5EF4-FFF2-40B4-BE49-F238E27FC236}">
                <a16:creationId xmlns:a16="http://schemas.microsoft.com/office/drawing/2014/main" id="{EB5A7779-FD3F-581C-9562-D325DA08E87D}"/>
              </a:ext>
            </a:extLst>
          </p:cNvPr>
          <p:cNvPicPr>
            <a:picLocks noChangeAspect="1"/>
          </p:cNvPicPr>
          <p:nvPr/>
        </p:nvPicPr>
        <p:blipFill>
          <a:blip r:embed="rId3"/>
          <a:stretch>
            <a:fillRect/>
          </a:stretch>
        </p:blipFill>
        <p:spPr>
          <a:xfrm>
            <a:off x="2457285" y="1603904"/>
            <a:ext cx="4229430" cy="2856036"/>
          </a:xfrm>
          <a:prstGeom prst="rect">
            <a:avLst/>
          </a:prstGeom>
        </p:spPr>
      </p:pic>
      <p:pic>
        <p:nvPicPr>
          <p:cNvPr id="6" name="Picture 5">
            <a:extLst>
              <a:ext uri="{FF2B5EF4-FFF2-40B4-BE49-F238E27FC236}">
                <a16:creationId xmlns:a16="http://schemas.microsoft.com/office/drawing/2014/main" id="{A502A9E9-3978-1F8C-E4B8-6BF920BA22F7}"/>
              </a:ext>
            </a:extLst>
          </p:cNvPr>
          <p:cNvPicPr>
            <a:picLocks noChangeAspect="1"/>
          </p:cNvPicPr>
          <p:nvPr/>
        </p:nvPicPr>
        <p:blipFill>
          <a:blip r:embed="rId4"/>
          <a:stretch>
            <a:fillRect/>
          </a:stretch>
        </p:blipFill>
        <p:spPr>
          <a:xfrm>
            <a:off x="457200" y="4331555"/>
            <a:ext cx="7731339" cy="776730"/>
          </a:xfrm>
          <a:prstGeom prst="rect">
            <a:avLst/>
          </a:prstGeom>
        </p:spPr>
      </p:pic>
    </p:spTree>
    <p:extLst>
      <p:ext uri="{BB962C8B-B14F-4D97-AF65-F5344CB8AC3E}">
        <p14:creationId xmlns:p14="http://schemas.microsoft.com/office/powerpoint/2010/main" val="19214312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664B3-8F45-3198-AA0D-E9049D4EEA7E}"/>
              </a:ext>
            </a:extLst>
          </p:cNvPr>
          <p:cNvSpPr>
            <a:spLocks noGrp="1"/>
          </p:cNvSpPr>
          <p:nvPr>
            <p:ph type="ctrTitle"/>
          </p:nvPr>
        </p:nvSpPr>
        <p:spPr/>
        <p:txBody>
          <a:bodyPr/>
          <a:lstStyle/>
          <a:p>
            <a:r>
              <a:rPr lang="en-GB" dirty="0"/>
              <a:t>Some other practical/useful methods and techniques</a:t>
            </a:r>
          </a:p>
        </p:txBody>
      </p:sp>
    </p:spTree>
    <p:extLst>
      <p:ext uri="{BB962C8B-B14F-4D97-AF65-F5344CB8AC3E}">
        <p14:creationId xmlns:p14="http://schemas.microsoft.com/office/powerpoint/2010/main" val="39168146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Title 1">
            <a:extLst>
              <a:ext uri="{FF2B5EF4-FFF2-40B4-BE49-F238E27FC236}">
                <a16:creationId xmlns:a16="http://schemas.microsoft.com/office/drawing/2014/main" id="{B772C602-0311-4EBB-C159-9F09C25E9778}"/>
              </a:ext>
            </a:extLst>
          </p:cNvPr>
          <p:cNvSpPr>
            <a:spLocks noGrp="1"/>
          </p:cNvSpPr>
          <p:nvPr>
            <p:ph type="title"/>
          </p:nvPr>
        </p:nvSpPr>
        <p:spPr/>
        <p:txBody>
          <a:bodyPr/>
          <a:lstStyle/>
          <a:p>
            <a:r>
              <a:rPr lang="en-GB" altLang="en-US"/>
              <a:t>Principal component analysis (PCA)</a:t>
            </a:r>
          </a:p>
        </p:txBody>
      </p:sp>
      <p:sp>
        <p:nvSpPr>
          <p:cNvPr id="32770" name="Content Placeholder 2">
            <a:extLst>
              <a:ext uri="{FF2B5EF4-FFF2-40B4-BE49-F238E27FC236}">
                <a16:creationId xmlns:a16="http://schemas.microsoft.com/office/drawing/2014/main" id="{C91E6AAF-3447-3708-0D41-EE55EECA8484}"/>
              </a:ext>
            </a:extLst>
          </p:cNvPr>
          <p:cNvSpPr>
            <a:spLocks noGrp="1"/>
          </p:cNvSpPr>
          <p:nvPr>
            <p:ph idx="1"/>
          </p:nvPr>
        </p:nvSpPr>
        <p:spPr/>
        <p:txBody>
          <a:bodyPr/>
          <a:lstStyle/>
          <a:p>
            <a:r>
              <a:rPr lang="en-GB" altLang="en-US" dirty="0"/>
              <a:t>PCA is used to decompose a multivariate dataset in a set of successive orthogonal components that explain a maximum amount of the variance. </a:t>
            </a:r>
          </a:p>
          <a:p>
            <a:r>
              <a:rPr lang="en-GB" altLang="en-US" dirty="0"/>
              <a:t>In scikit-learn, PCA is implemented as a transformer object that learns </a:t>
            </a:r>
            <a:r>
              <a:rPr lang="en-GB" altLang="en-US" dirty="0">
                <a:solidFill>
                  <a:srgbClr val="FF0000"/>
                </a:solidFill>
              </a:rPr>
              <a:t>n</a:t>
            </a:r>
            <a:r>
              <a:rPr lang="en-GB" altLang="en-US" dirty="0"/>
              <a:t> components in its </a:t>
            </a:r>
            <a:r>
              <a:rPr lang="en-GB" altLang="en-US" dirty="0">
                <a:solidFill>
                  <a:srgbClr val="FF0000"/>
                </a:solidFill>
              </a:rPr>
              <a:t>fit</a:t>
            </a:r>
            <a:r>
              <a:rPr lang="en-GB" altLang="en-US" dirty="0"/>
              <a:t> method and can be used on new data to project it on these components.</a:t>
            </a:r>
          </a:p>
        </p:txBody>
      </p:sp>
      <p:sp>
        <p:nvSpPr>
          <p:cNvPr id="32771" name="Slide Number Placeholder 3">
            <a:extLst>
              <a:ext uri="{FF2B5EF4-FFF2-40B4-BE49-F238E27FC236}">
                <a16:creationId xmlns:a16="http://schemas.microsoft.com/office/drawing/2014/main" id="{9F90C53E-41BD-DB1B-278C-1A93D7FB0516}"/>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619100" indent="-238115">
              <a:defRPr sz="2000">
                <a:solidFill>
                  <a:schemeClr val="tx1"/>
                </a:solidFill>
                <a:latin typeface="Arial" panose="020B0604020202020204" pitchFamily="34" charset="0"/>
                <a:ea typeface="ＭＳ Ｐゴシック" panose="020B0600070205080204" pitchFamily="34" charset="-128"/>
              </a:defRPr>
            </a:lvl2pPr>
            <a:lvl3pPr marL="952462" indent="-190492">
              <a:defRPr sz="2000">
                <a:solidFill>
                  <a:schemeClr val="tx1"/>
                </a:solidFill>
                <a:latin typeface="Arial" panose="020B0604020202020204" pitchFamily="34" charset="0"/>
                <a:ea typeface="ＭＳ Ｐゴシック" panose="020B0600070205080204" pitchFamily="34" charset="-128"/>
              </a:defRPr>
            </a:lvl3pPr>
            <a:lvl4pPr marL="1333447" indent="-190492">
              <a:defRPr sz="2000">
                <a:solidFill>
                  <a:schemeClr val="tx1"/>
                </a:solidFill>
                <a:latin typeface="Arial" panose="020B0604020202020204" pitchFamily="34" charset="0"/>
                <a:ea typeface="ＭＳ Ｐゴシック" panose="020B0600070205080204" pitchFamily="34" charset="-128"/>
              </a:defRPr>
            </a:lvl4pPr>
            <a:lvl5pPr marL="1714431" indent="-190492">
              <a:defRPr sz="2000">
                <a:solidFill>
                  <a:schemeClr val="tx1"/>
                </a:solidFill>
                <a:latin typeface="Arial" panose="020B0604020202020204" pitchFamily="34" charset="0"/>
                <a:ea typeface="ＭＳ Ｐゴシック" panose="020B0600070205080204" pitchFamily="34" charset="-128"/>
              </a:defRPr>
            </a:lvl5pPr>
            <a:lvl6pPr marL="2095416"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476401"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2857386"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238370"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CBE8A584-7068-F44A-9F73-976F71BB2294}" type="slidenum">
              <a:rPr lang="en-GB" altLang="en-US" sz="833">
                <a:latin typeface="Helvetica Neue" panose="02000503000000020004" pitchFamily="2" charset="0"/>
                <a:ea typeface="Helvetica Neue" panose="02000503000000020004" pitchFamily="2" charset="0"/>
              </a:rPr>
              <a:pPr/>
              <a:t>25</a:t>
            </a:fld>
            <a:endParaRPr lang="en-GB" altLang="en-US" sz="833">
              <a:latin typeface="Helvetica Neue" panose="02000503000000020004" pitchFamily="2" charset="0"/>
              <a:ea typeface="Helvetica Neue" panose="02000503000000020004" pitchFamily="2" charset="0"/>
            </a:endParaRPr>
          </a:p>
        </p:txBody>
      </p:sp>
      <p:sp>
        <p:nvSpPr>
          <p:cNvPr id="3" name="TextBox 2">
            <a:extLst>
              <a:ext uri="{FF2B5EF4-FFF2-40B4-BE49-F238E27FC236}">
                <a16:creationId xmlns:a16="http://schemas.microsoft.com/office/drawing/2014/main" id="{5BC2F4D5-DE0D-D1FA-4639-C3D54B38FB92}"/>
              </a:ext>
            </a:extLst>
          </p:cNvPr>
          <p:cNvSpPr txBox="1"/>
          <p:nvPr/>
        </p:nvSpPr>
        <p:spPr>
          <a:xfrm>
            <a:off x="611560" y="5236629"/>
            <a:ext cx="6480720" cy="230832"/>
          </a:xfrm>
          <a:prstGeom prst="rect">
            <a:avLst/>
          </a:prstGeom>
          <a:noFill/>
        </p:spPr>
        <p:txBody>
          <a:bodyPr wrap="square">
            <a:spAutoFit/>
          </a:bodyPr>
          <a:lstStyle/>
          <a:p>
            <a:r>
              <a:rPr lang="en-GB" sz="900" dirty="0">
                <a:latin typeface="Helvetica Neue" panose="02000503000000020004" pitchFamily="2" charset="0"/>
                <a:ea typeface="Helvetica Neue" panose="02000503000000020004" pitchFamily="2" charset="0"/>
                <a:cs typeface="Helvetica Neue" panose="02000503000000020004" pitchFamily="2" charset="0"/>
              </a:rPr>
              <a:t>Source: George Dallas, Principal Component Analysis 4 Dummies: Eigenvectors, Eigenvalues and Dimension Reduction.</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Title 1">
            <a:extLst>
              <a:ext uri="{FF2B5EF4-FFF2-40B4-BE49-F238E27FC236}">
                <a16:creationId xmlns:a16="http://schemas.microsoft.com/office/drawing/2014/main" id="{138EB0FD-E156-73E3-4BEB-133A3F29C026}"/>
              </a:ext>
            </a:extLst>
          </p:cNvPr>
          <p:cNvSpPr>
            <a:spLocks noGrp="1"/>
          </p:cNvSpPr>
          <p:nvPr>
            <p:ph type="title"/>
          </p:nvPr>
        </p:nvSpPr>
        <p:spPr/>
        <p:txBody>
          <a:bodyPr/>
          <a:lstStyle/>
          <a:p>
            <a:r>
              <a:rPr lang="en-GB" altLang="en-US"/>
              <a:t>What are principal components? </a:t>
            </a:r>
          </a:p>
        </p:txBody>
      </p:sp>
      <p:sp>
        <p:nvSpPr>
          <p:cNvPr id="33794" name="Content Placeholder 2">
            <a:extLst>
              <a:ext uri="{FF2B5EF4-FFF2-40B4-BE49-F238E27FC236}">
                <a16:creationId xmlns:a16="http://schemas.microsoft.com/office/drawing/2014/main" id="{DDD7CB6C-9C39-3307-70C6-DCD4E0E1754B}"/>
              </a:ext>
            </a:extLst>
          </p:cNvPr>
          <p:cNvSpPr>
            <a:spLocks noGrp="1"/>
          </p:cNvSpPr>
          <p:nvPr>
            <p:ph idx="1"/>
          </p:nvPr>
        </p:nvSpPr>
        <p:spPr/>
        <p:txBody>
          <a:bodyPr/>
          <a:lstStyle/>
          <a:p>
            <a:r>
              <a:rPr lang="en-GB" altLang="en-US"/>
              <a:t>They are the underlying structure in the data. </a:t>
            </a:r>
          </a:p>
          <a:p>
            <a:r>
              <a:rPr lang="en-GB" altLang="en-US"/>
              <a:t>They are the directions where there is the most variance, the directions where the data is most spread out.</a:t>
            </a:r>
          </a:p>
        </p:txBody>
      </p:sp>
      <p:sp>
        <p:nvSpPr>
          <p:cNvPr id="33795" name="Slide Number Placeholder 3">
            <a:extLst>
              <a:ext uri="{FF2B5EF4-FFF2-40B4-BE49-F238E27FC236}">
                <a16:creationId xmlns:a16="http://schemas.microsoft.com/office/drawing/2014/main" id="{EF305B28-9DF4-9063-3559-58C21824BC07}"/>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619100" indent="-238115">
              <a:defRPr sz="2000">
                <a:solidFill>
                  <a:schemeClr val="tx1"/>
                </a:solidFill>
                <a:latin typeface="Arial" panose="020B0604020202020204" pitchFamily="34" charset="0"/>
                <a:ea typeface="ＭＳ Ｐゴシック" panose="020B0600070205080204" pitchFamily="34" charset="-128"/>
              </a:defRPr>
            </a:lvl2pPr>
            <a:lvl3pPr marL="952462" indent="-190492">
              <a:defRPr sz="2000">
                <a:solidFill>
                  <a:schemeClr val="tx1"/>
                </a:solidFill>
                <a:latin typeface="Arial" panose="020B0604020202020204" pitchFamily="34" charset="0"/>
                <a:ea typeface="ＭＳ Ｐゴシック" panose="020B0600070205080204" pitchFamily="34" charset="-128"/>
              </a:defRPr>
            </a:lvl3pPr>
            <a:lvl4pPr marL="1333447" indent="-190492">
              <a:defRPr sz="2000">
                <a:solidFill>
                  <a:schemeClr val="tx1"/>
                </a:solidFill>
                <a:latin typeface="Arial" panose="020B0604020202020204" pitchFamily="34" charset="0"/>
                <a:ea typeface="ＭＳ Ｐゴシック" panose="020B0600070205080204" pitchFamily="34" charset="-128"/>
              </a:defRPr>
            </a:lvl4pPr>
            <a:lvl5pPr marL="1714431" indent="-190492">
              <a:defRPr sz="2000">
                <a:solidFill>
                  <a:schemeClr val="tx1"/>
                </a:solidFill>
                <a:latin typeface="Arial" panose="020B0604020202020204" pitchFamily="34" charset="0"/>
                <a:ea typeface="ＭＳ Ｐゴシック" panose="020B0600070205080204" pitchFamily="34" charset="-128"/>
              </a:defRPr>
            </a:lvl5pPr>
            <a:lvl6pPr marL="2095416"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476401"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2857386"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238370"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53A9CA0C-B01B-7F4A-A3EE-E32D77C635FA}" type="slidenum">
              <a:rPr lang="en-GB" altLang="en-US" sz="833">
                <a:latin typeface="Helvetica Neue" panose="02000503000000020004" pitchFamily="2" charset="0"/>
                <a:ea typeface="Helvetica Neue" panose="02000503000000020004" pitchFamily="2" charset="0"/>
              </a:rPr>
              <a:pPr/>
              <a:t>26</a:t>
            </a:fld>
            <a:endParaRPr lang="en-GB" altLang="en-US" sz="833">
              <a:latin typeface="Helvetica Neue" panose="02000503000000020004" pitchFamily="2" charset="0"/>
              <a:ea typeface="Helvetica Neue" panose="02000503000000020004" pitchFamily="2" charset="0"/>
            </a:endParaRPr>
          </a:p>
        </p:txBody>
      </p:sp>
      <p:pic>
        <p:nvPicPr>
          <p:cNvPr id="33796" name="Picture 4" descr="pca3.jpg">
            <a:extLst>
              <a:ext uri="{FF2B5EF4-FFF2-40B4-BE49-F238E27FC236}">
                <a16:creationId xmlns:a16="http://schemas.microsoft.com/office/drawing/2014/main" id="{E7187496-3251-4856-BE4C-7FC3B97D3D8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711979" y="2677584"/>
            <a:ext cx="4079875" cy="2103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a:extLst>
              <a:ext uri="{FF2B5EF4-FFF2-40B4-BE49-F238E27FC236}">
                <a16:creationId xmlns:a16="http://schemas.microsoft.com/office/drawing/2014/main" id="{7837711A-BE0D-BE8E-3057-E06B5A4F2C83}"/>
              </a:ext>
            </a:extLst>
          </p:cNvPr>
          <p:cNvSpPr txBox="1"/>
          <p:nvPr/>
        </p:nvSpPr>
        <p:spPr>
          <a:xfrm>
            <a:off x="611560" y="5236629"/>
            <a:ext cx="6480720" cy="230832"/>
          </a:xfrm>
          <a:prstGeom prst="rect">
            <a:avLst/>
          </a:prstGeom>
          <a:noFill/>
        </p:spPr>
        <p:txBody>
          <a:bodyPr wrap="square">
            <a:spAutoFit/>
          </a:bodyPr>
          <a:lstStyle/>
          <a:p>
            <a:r>
              <a:rPr lang="en-GB" sz="900" dirty="0">
                <a:latin typeface="Helvetica Neue" panose="02000503000000020004" pitchFamily="2" charset="0"/>
                <a:ea typeface="Helvetica Neue" panose="02000503000000020004" pitchFamily="2" charset="0"/>
                <a:cs typeface="Helvetica Neue" panose="02000503000000020004" pitchFamily="2" charset="0"/>
              </a:rPr>
              <a:t>Source: George Dallas, Principal Component Analysis 4 Dummies: Eigenvectors, Eigenvalues and Dimension Reduction.</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Title 1">
            <a:extLst>
              <a:ext uri="{FF2B5EF4-FFF2-40B4-BE49-F238E27FC236}">
                <a16:creationId xmlns:a16="http://schemas.microsoft.com/office/drawing/2014/main" id="{199BC46E-BE9C-E967-7B86-B9B40C03DF26}"/>
              </a:ext>
            </a:extLst>
          </p:cNvPr>
          <p:cNvSpPr>
            <a:spLocks noGrp="1"/>
          </p:cNvSpPr>
          <p:nvPr>
            <p:ph type="title"/>
          </p:nvPr>
        </p:nvSpPr>
        <p:spPr/>
        <p:txBody>
          <a:bodyPr/>
          <a:lstStyle/>
          <a:p>
            <a:r>
              <a:rPr lang="en-GB" altLang="en-US"/>
              <a:t>Direction where there is most variance</a:t>
            </a:r>
          </a:p>
        </p:txBody>
      </p:sp>
      <p:sp>
        <p:nvSpPr>
          <p:cNvPr id="34818" name="Content Placeholder 2">
            <a:extLst>
              <a:ext uri="{FF2B5EF4-FFF2-40B4-BE49-F238E27FC236}">
                <a16:creationId xmlns:a16="http://schemas.microsoft.com/office/drawing/2014/main" id="{5324B4AE-7CCC-5F6D-5ED2-070A014250B6}"/>
              </a:ext>
            </a:extLst>
          </p:cNvPr>
          <p:cNvSpPr>
            <a:spLocks noGrp="1"/>
          </p:cNvSpPr>
          <p:nvPr>
            <p:ph idx="1"/>
          </p:nvPr>
        </p:nvSpPr>
        <p:spPr/>
        <p:txBody>
          <a:bodyPr/>
          <a:lstStyle/>
          <a:p>
            <a:r>
              <a:rPr lang="en-GB" altLang="en-US"/>
              <a:t>Imagine that the triangles are points of data. To find the direction where there is most variance, find the straight line where the data is most spread out when projected onto it. A vertical straight line with the points projected on to it will look like this:</a:t>
            </a:r>
          </a:p>
        </p:txBody>
      </p:sp>
      <p:sp>
        <p:nvSpPr>
          <p:cNvPr id="34819" name="Slide Number Placeholder 3">
            <a:extLst>
              <a:ext uri="{FF2B5EF4-FFF2-40B4-BE49-F238E27FC236}">
                <a16:creationId xmlns:a16="http://schemas.microsoft.com/office/drawing/2014/main" id="{312223FF-94A2-E4EA-5699-5FE0FB383B95}"/>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619100" indent="-238115">
              <a:defRPr sz="2000">
                <a:solidFill>
                  <a:schemeClr val="tx1"/>
                </a:solidFill>
                <a:latin typeface="Arial" panose="020B0604020202020204" pitchFamily="34" charset="0"/>
                <a:ea typeface="ＭＳ Ｐゴシック" panose="020B0600070205080204" pitchFamily="34" charset="-128"/>
              </a:defRPr>
            </a:lvl2pPr>
            <a:lvl3pPr marL="952462" indent="-190492">
              <a:defRPr sz="2000">
                <a:solidFill>
                  <a:schemeClr val="tx1"/>
                </a:solidFill>
                <a:latin typeface="Arial" panose="020B0604020202020204" pitchFamily="34" charset="0"/>
                <a:ea typeface="ＭＳ Ｐゴシック" panose="020B0600070205080204" pitchFamily="34" charset="-128"/>
              </a:defRPr>
            </a:lvl3pPr>
            <a:lvl4pPr marL="1333447" indent="-190492">
              <a:defRPr sz="2000">
                <a:solidFill>
                  <a:schemeClr val="tx1"/>
                </a:solidFill>
                <a:latin typeface="Arial" panose="020B0604020202020204" pitchFamily="34" charset="0"/>
                <a:ea typeface="ＭＳ Ｐゴシック" panose="020B0600070205080204" pitchFamily="34" charset="-128"/>
              </a:defRPr>
            </a:lvl4pPr>
            <a:lvl5pPr marL="1714431" indent="-190492">
              <a:defRPr sz="2000">
                <a:solidFill>
                  <a:schemeClr val="tx1"/>
                </a:solidFill>
                <a:latin typeface="Arial" panose="020B0604020202020204" pitchFamily="34" charset="0"/>
                <a:ea typeface="ＭＳ Ｐゴシック" panose="020B0600070205080204" pitchFamily="34" charset="-128"/>
              </a:defRPr>
            </a:lvl5pPr>
            <a:lvl6pPr marL="2095416"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476401"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2857386"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238370"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1A7474D5-6368-9145-B4FE-F7D7E87DC7F3}" type="slidenum">
              <a:rPr lang="en-GB" altLang="en-US" sz="833">
                <a:latin typeface="Helvetica Neue" panose="02000503000000020004" pitchFamily="2" charset="0"/>
                <a:ea typeface="Helvetica Neue" panose="02000503000000020004" pitchFamily="2" charset="0"/>
              </a:rPr>
              <a:pPr/>
              <a:t>27</a:t>
            </a:fld>
            <a:endParaRPr lang="en-GB" altLang="en-US" sz="833">
              <a:latin typeface="Helvetica Neue" panose="02000503000000020004" pitchFamily="2" charset="0"/>
              <a:ea typeface="Helvetica Neue" panose="02000503000000020004" pitchFamily="2" charset="0"/>
            </a:endParaRPr>
          </a:p>
        </p:txBody>
      </p:sp>
      <p:pic>
        <p:nvPicPr>
          <p:cNvPr id="34820" name="Picture 4" descr="pca9.jpg">
            <a:extLst>
              <a:ext uri="{FF2B5EF4-FFF2-40B4-BE49-F238E27FC236}">
                <a16:creationId xmlns:a16="http://schemas.microsoft.com/office/drawing/2014/main" id="{B470BD0A-CC63-E87C-D8DE-F94CFB0ED63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172229" y="2797969"/>
            <a:ext cx="5127625" cy="2643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a:extLst>
              <a:ext uri="{FF2B5EF4-FFF2-40B4-BE49-F238E27FC236}">
                <a16:creationId xmlns:a16="http://schemas.microsoft.com/office/drawing/2014/main" id="{463693C7-036F-1D84-6290-EED22D9E5B24}"/>
              </a:ext>
            </a:extLst>
          </p:cNvPr>
          <p:cNvSpPr txBox="1"/>
          <p:nvPr/>
        </p:nvSpPr>
        <p:spPr>
          <a:xfrm>
            <a:off x="611560" y="5236629"/>
            <a:ext cx="6480720" cy="230832"/>
          </a:xfrm>
          <a:prstGeom prst="rect">
            <a:avLst/>
          </a:prstGeom>
          <a:noFill/>
        </p:spPr>
        <p:txBody>
          <a:bodyPr wrap="square">
            <a:spAutoFit/>
          </a:bodyPr>
          <a:lstStyle/>
          <a:p>
            <a:r>
              <a:rPr lang="en-GB" sz="900" dirty="0">
                <a:latin typeface="Helvetica Neue" panose="02000503000000020004" pitchFamily="2" charset="0"/>
                <a:ea typeface="Helvetica Neue" panose="02000503000000020004" pitchFamily="2" charset="0"/>
                <a:cs typeface="Helvetica Neue" panose="02000503000000020004" pitchFamily="2" charset="0"/>
              </a:rPr>
              <a:t>Source: George Dallas, Principal Component Analysis 4 Dummies: Eigenvectors, Eigenvalues and Dimension Reduction.</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1" name="Title 1">
            <a:extLst>
              <a:ext uri="{FF2B5EF4-FFF2-40B4-BE49-F238E27FC236}">
                <a16:creationId xmlns:a16="http://schemas.microsoft.com/office/drawing/2014/main" id="{D4461EB4-C029-E44C-25B5-ECCC31541F72}"/>
              </a:ext>
            </a:extLst>
          </p:cNvPr>
          <p:cNvSpPr>
            <a:spLocks noGrp="1"/>
          </p:cNvSpPr>
          <p:nvPr>
            <p:ph type="title"/>
          </p:nvPr>
        </p:nvSpPr>
        <p:spPr>
          <a:xfrm>
            <a:off x="457200" y="-22490"/>
            <a:ext cx="8229600" cy="952501"/>
          </a:xfrm>
        </p:spPr>
        <p:txBody>
          <a:bodyPr/>
          <a:lstStyle/>
          <a:p>
            <a:r>
              <a:rPr lang="en-US" dirty="0"/>
              <a:t>PCA</a:t>
            </a:r>
          </a:p>
        </p:txBody>
      </p:sp>
      <p:pic>
        <p:nvPicPr>
          <p:cNvPr id="1026" name="Picture 2" descr="Principal Component Analysis second principal">
            <a:extLst>
              <a:ext uri="{FF2B5EF4-FFF2-40B4-BE49-F238E27FC236}">
                <a16:creationId xmlns:a16="http://schemas.microsoft.com/office/drawing/2014/main" id="{E4077370-07BB-4189-607F-CF513AFA1110}"/>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30500" y="1211580"/>
            <a:ext cx="8229600" cy="3291840"/>
          </a:xfrm>
          <a:prstGeom prst="rect">
            <a:avLst/>
          </a:prstGeom>
          <a:solidFill>
            <a:srgbClr val="FFFFFF"/>
          </a:solidFill>
        </p:spPr>
      </p:pic>
      <p:sp>
        <p:nvSpPr>
          <p:cNvPr id="3" name="Slide Number Placeholder 2">
            <a:extLst>
              <a:ext uri="{FF2B5EF4-FFF2-40B4-BE49-F238E27FC236}">
                <a16:creationId xmlns:a16="http://schemas.microsoft.com/office/drawing/2014/main" id="{43BC66EB-C0C7-9C97-620E-F8B5D6191839}"/>
              </a:ext>
            </a:extLst>
          </p:cNvPr>
          <p:cNvSpPr>
            <a:spLocks noGrp="1"/>
          </p:cNvSpPr>
          <p:nvPr>
            <p:ph type="sldNum" sz="quarter" idx="12"/>
          </p:nvPr>
        </p:nvSpPr>
        <p:spPr>
          <a:xfrm>
            <a:off x="6553200" y="5318126"/>
            <a:ext cx="2133600" cy="283104"/>
          </a:xfrm>
        </p:spPr>
        <p:txBody>
          <a:bodyPr wrap="square" anchor="t">
            <a:normAutofit/>
          </a:bodyPr>
          <a:lstStyle/>
          <a:p>
            <a:pPr>
              <a:spcAft>
                <a:spcPts val="600"/>
              </a:spcAft>
            </a:pPr>
            <a:fld id="{BB98F552-A29D-2D4E-8192-F20670493719}" type="slidenum">
              <a:rPr lang="en-GB" altLang="en-US" smtClean="0"/>
              <a:pPr>
                <a:spcAft>
                  <a:spcPts val="600"/>
                </a:spcAft>
              </a:pPr>
              <a:t>28</a:t>
            </a:fld>
            <a:endParaRPr lang="en-GB" altLang="en-US"/>
          </a:p>
        </p:txBody>
      </p:sp>
      <p:sp>
        <p:nvSpPr>
          <p:cNvPr id="4" name="TextBox 3">
            <a:extLst>
              <a:ext uri="{FF2B5EF4-FFF2-40B4-BE49-F238E27FC236}">
                <a16:creationId xmlns:a16="http://schemas.microsoft.com/office/drawing/2014/main" id="{31608EA0-C1C6-DDB9-4AF3-CB9CBE9F29A4}"/>
              </a:ext>
            </a:extLst>
          </p:cNvPr>
          <p:cNvSpPr txBox="1"/>
          <p:nvPr/>
        </p:nvSpPr>
        <p:spPr>
          <a:xfrm>
            <a:off x="457200" y="5223437"/>
            <a:ext cx="6583854" cy="230832"/>
          </a:xfrm>
          <a:prstGeom prst="rect">
            <a:avLst/>
          </a:prstGeom>
          <a:noFill/>
        </p:spPr>
        <p:txBody>
          <a:bodyPr wrap="none" rtlCol="0">
            <a:spAutoFit/>
          </a:bodyPr>
          <a:lstStyle/>
          <a:p>
            <a:r>
              <a:rPr lang="en-GB" sz="900" dirty="0"/>
              <a:t>Image source: Zakaria </a:t>
            </a:r>
            <a:r>
              <a:rPr lang="en-GB" sz="900" dirty="0" err="1"/>
              <a:t>Jaadi</a:t>
            </a:r>
            <a:r>
              <a:rPr lang="en-GB" sz="900" dirty="0"/>
              <a:t>, </a:t>
            </a:r>
            <a:r>
              <a:rPr lang="en-GB" sz="900" dirty="0" err="1"/>
              <a:t>Builtin.com</a:t>
            </a:r>
            <a:r>
              <a:rPr lang="en-GB" sz="900" dirty="0"/>
              <a:t>, https://</a:t>
            </a:r>
            <a:r>
              <a:rPr lang="en-GB" sz="900" dirty="0" err="1"/>
              <a:t>builtin.com</a:t>
            </a:r>
            <a:r>
              <a:rPr lang="en-GB" sz="900" dirty="0"/>
              <a:t>/data-science/step-step-explanation-principal-component-analysis</a:t>
            </a:r>
          </a:p>
        </p:txBody>
      </p:sp>
    </p:spTree>
    <p:extLst>
      <p:ext uri="{BB962C8B-B14F-4D97-AF65-F5344CB8AC3E}">
        <p14:creationId xmlns:p14="http://schemas.microsoft.com/office/powerpoint/2010/main" val="5019855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Title 1">
            <a:extLst>
              <a:ext uri="{FF2B5EF4-FFF2-40B4-BE49-F238E27FC236}">
                <a16:creationId xmlns:a16="http://schemas.microsoft.com/office/drawing/2014/main" id="{D6C678A6-1B71-7487-AD59-575D0BDF4C03}"/>
              </a:ext>
            </a:extLst>
          </p:cNvPr>
          <p:cNvSpPr>
            <a:spLocks noGrp="1"/>
          </p:cNvSpPr>
          <p:nvPr>
            <p:ph type="title"/>
          </p:nvPr>
        </p:nvSpPr>
        <p:spPr/>
        <p:txBody>
          <a:bodyPr/>
          <a:lstStyle/>
          <a:p>
            <a:r>
              <a:rPr lang="en-GB" altLang="en-US"/>
              <a:t>Eigenvectors and eigenvalues</a:t>
            </a:r>
          </a:p>
        </p:txBody>
      </p:sp>
      <p:sp>
        <p:nvSpPr>
          <p:cNvPr id="36866" name="Content Placeholder 2">
            <a:extLst>
              <a:ext uri="{FF2B5EF4-FFF2-40B4-BE49-F238E27FC236}">
                <a16:creationId xmlns:a16="http://schemas.microsoft.com/office/drawing/2014/main" id="{61451672-AB11-E12B-4DFF-7B25B94754CD}"/>
              </a:ext>
            </a:extLst>
          </p:cNvPr>
          <p:cNvSpPr>
            <a:spLocks noGrp="1"/>
          </p:cNvSpPr>
          <p:nvPr>
            <p:ph idx="1"/>
          </p:nvPr>
        </p:nvSpPr>
        <p:spPr/>
        <p:txBody>
          <a:bodyPr/>
          <a:lstStyle/>
          <a:p>
            <a:r>
              <a:rPr lang="en-GB" altLang="en-US" dirty="0"/>
              <a:t>Eigenvectors and values exist in pairs: every eigenvector has a corresponding eigenvalue. </a:t>
            </a:r>
          </a:p>
          <a:p>
            <a:r>
              <a:rPr lang="en-GB" altLang="en-US" dirty="0"/>
              <a:t>An eigenvector is a direction, in the previous example the eigenvector was the direction of the line (vertical, horizontal, 45 degrees etc.). </a:t>
            </a:r>
          </a:p>
          <a:p>
            <a:r>
              <a:rPr lang="en-GB" altLang="en-US" dirty="0"/>
              <a:t>An eigenvalue is a number, telling you how much variance there is in the data in that direction.</a:t>
            </a:r>
          </a:p>
          <a:p>
            <a:r>
              <a:rPr lang="en-GB" altLang="en-US" dirty="0"/>
              <a:t>In the previous example the eigenvalue is a number telling us how spread out the data is on the line. The eigenvector with the highest eigenvalue is therefore the principal component.</a:t>
            </a:r>
          </a:p>
        </p:txBody>
      </p:sp>
      <p:sp>
        <p:nvSpPr>
          <p:cNvPr id="36867" name="Slide Number Placeholder 3">
            <a:extLst>
              <a:ext uri="{FF2B5EF4-FFF2-40B4-BE49-F238E27FC236}">
                <a16:creationId xmlns:a16="http://schemas.microsoft.com/office/drawing/2014/main" id="{611A369B-5D22-B84F-3C26-B17129DC1E5F}"/>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619100" indent="-238115">
              <a:defRPr sz="2000">
                <a:solidFill>
                  <a:schemeClr val="tx1"/>
                </a:solidFill>
                <a:latin typeface="Arial" panose="020B0604020202020204" pitchFamily="34" charset="0"/>
                <a:ea typeface="ＭＳ Ｐゴシック" panose="020B0600070205080204" pitchFamily="34" charset="-128"/>
              </a:defRPr>
            </a:lvl2pPr>
            <a:lvl3pPr marL="952462" indent="-190492">
              <a:defRPr sz="2000">
                <a:solidFill>
                  <a:schemeClr val="tx1"/>
                </a:solidFill>
                <a:latin typeface="Arial" panose="020B0604020202020204" pitchFamily="34" charset="0"/>
                <a:ea typeface="ＭＳ Ｐゴシック" panose="020B0600070205080204" pitchFamily="34" charset="-128"/>
              </a:defRPr>
            </a:lvl3pPr>
            <a:lvl4pPr marL="1333447" indent="-190492">
              <a:defRPr sz="2000">
                <a:solidFill>
                  <a:schemeClr val="tx1"/>
                </a:solidFill>
                <a:latin typeface="Arial" panose="020B0604020202020204" pitchFamily="34" charset="0"/>
                <a:ea typeface="ＭＳ Ｐゴシック" panose="020B0600070205080204" pitchFamily="34" charset="-128"/>
              </a:defRPr>
            </a:lvl4pPr>
            <a:lvl5pPr marL="1714431" indent="-190492">
              <a:defRPr sz="2000">
                <a:solidFill>
                  <a:schemeClr val="tx1"/>
                </a:solidFill>
                <a:latin typeface="Arial" panose="020B0604020202020204" pitchFamily="34" charset="0"/>
                <a:ea typeface="ＭＳ Ｐゴシック" panose="020B0600070205080204" pitchFamily="34" charset="-128"/>
              </a:defRPr>
            </a:lvl5pPr>
            <a:lvl6pPr marL="2095416"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476401"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2857386"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238370"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B934D0C4-EAAA-A34C-A3CE-3260FB84FEDC}" type="slidenum">
              <a:rPr lang="en-GB" altLang="en-US" sz="833">
                <a:latin typeface="Helvetica Neue" panose="02000503000000020004" pitchFamily="2" charset="0"/>
                <a:ea typeface="Helvetica Neue" panose="02000503000000020004" pitchFamily="2" charset="0"/>
              </a:rPr>
              <a:pPr/>
              <a:t>29</a:t>
            </a:fld>
            <a:endParaRPr lang="en-GB" altLang="en-US" sz="833">
              <a:latin typeface="Helvetica Neue" panose="02000503000000020004" pitchFamily="2" charset="0"/>
              <a:ea typeface="Helvetica Neue" panose="02000503000000020004" pitchFamily="2" charset="0"/>
            </a:endParaRPr>
          </a:p>
        </p:txBody>
      </p:sp>
      <p:sp>
        <p:nvSpPr>
          <p:cNvPr id="2" name="TextBox 1">
            <a:extLst>
              <a:ext uri="{FF2B5EF4-FFF2-40B4-BE49-F238E27FC236}">
                <a16:creationId xmlns:a16="http://schemas.microsoft.com/office/drawing/2014/main" id="{554258D4-2E39-4D19-8DEC-D86E65BCFECE}"/>
              </a:ext>
            </a:extLst>
          </p:cNvPr>
          <p:cNvSpPr txBox="1"/>
          <p:nvPr/>
        </p:nvSpPr>
        <p:spPr>
          <a:xfrm>
            <a:off x="611560" y="5236629"/>
            <a:ext cx="6480720" cy="230832"/>
          </a:xfrm>
          <a:prstGeom prst="rect">
            <a:avLst/>
          </a:prstGeom>
          <a:noFill/>
        </p:spPr>
        <p:txBody>
          <a:bodyPr wrap="square">
            <a:spAutoFit/>
          </a:bodyPr>
          <a:lstStyle/>
          <a:p>
            <a:r>
              <a:rPr lang="en-GB" sz="900" dirty="0">
                <a:latin typeface="Helvetica Neue" panose="02000503000000020004" pitchFamily="2" charset="0"/>
                <a:ea typeface="Helvetica Neue" panose="02000503000000020004" pitchFamily="2" charset="0"/>
                <a:cs typeface="Helvetica Neue" panose="02000503000000020004" pitchFamily="2" charset="0"/>
              </a:rPr>
              <a:t>Source: George Dallas, Principal Component Analysis 4 Dummies: Eigenvectors, Eigenvalues and Dimension Reduction.</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CCDC16-24D6-F303-34B7-37991F02D528}"/>
              </a:ext>
            </a:extLst>
          </p:cNvPr>
          <p:cNvSpPr>
            <a:spLocks noGrp="1"/>
          </p:cNvSpPr>
          <p:nvPr>
            <p:ph type="title"/>
          </p:nvPr>
        </p:nvSpPr>
        <p:spPr/>
        <p:txBody>
          <a:bodyPr/>
          <a:lstStyle/>
          <a:p>
            <a:r>
              <a:rPr lang="en-GB" dirty="0"/>
              <a:t>Neuroscience in ML </a:t>
            </a:r>
          </a:p>
        </p:txBody>
      </p:sp>
      <p:sp>
        <p:nvSpPr>
          <p:cNvPr id="3" name="Content Placeholder 2">
            <a:extLst>
              <a:ext uri="{FF2B5EF4-FFF2-40B4-BE49-F238E27FC236}">
                <a16:creationId xmlns:a16="http://schemas.microsoft.com/office/drawing/2014/main" id="{493AFF0F-0FCB-E542-EBF6-B39F19E2967A}"/>
              </a:ext>
            </a:extLst>
          </p:cNvPr>
          <p:cNvSpPr>
            <a:spLocks noGrp="1"/>
          </p:cNvSpPr>
          <p:nvPr>
            <p:ph idx="1"/>
          </p:nvPr>
        </p:nvSpPr>
        <p:spPr/>
        <p:txBody>
          <a:bodyPr/>
          <a:lstStyle/>
          <a:p>
            <a:r>
              <a:rPr lang="en-GB" sz="1800" dirty="0">
                <a:effectLst/>
              </a:rPr>
              <a:t>Neuroscience could help to provide a systems neuroscience-level view of the brain.</a:t>
            </a:r>
          </a:p>
          <a:p>
            <a:r>
              <a:rPr lang="en-GB" sz="1800" dirty="0"/>
              <a:t>It can help to view </a:t>
            </a:r>
            <a:r>
              <a:rPr lang="en-GB" sz="1800" dirty="0">
                <a:effectLst/>
              </a:rPr>
              <a:t>the network, architecture, functions, and representations that the brain utilises. </a:t>
            </a:r>
          </a:p>
          <a:p>
            <a:r>
              <a:rPr lang="en-GB" sz="1800" dirty="0"/>
              <a:t>The precise mechanisms by which the processes/interactions are physically realised in a biological substrate are often less relevant at the implementation level (of AI models). </a:t>
            </a:r>
          </a:p>
          <a:p>
            <a:endParaRPr lang="en-GB" sz="1800" dirty="0"/>
          </a:p>
          <a:p>
            <a:endParaRPr lang="en-GB" dirty="0"/>
          </a:p>
        </p:txBody>
      </p:sp>
      <p:sp>
        <p:nvSpPr>
          <p:cNvPr id="4" name="Slide Number Placeholder 3">
            <a:extLst>
              <a:ext uri="{FF2B5EF4-FFF2-40B4-BE49-F238E27FC236}">
                <a16:creationId xmlns:a16="http://schemas.microsoft.com/office/drawing/2014/main" id="{439031A8-4786-B6C9-4BA3-2A84AD66A62B}"/>
              </a:ext>
            </a:extLst>
          </p:cNvPr>
          <p:cNvSpPr>
            <a:spLocks noGrp="1"/>
          </p:cNvSpPr>
          <p:nvPr>
            <p:ph type="sldNum" sz="quarter" idx="12"/>
          </p:nvPr>
        </p:nvSpPr>
        <p:spPr/>
        <p:txBody>
          <a:bodyPr/>
          <a:lstStyle/>
          <a:p>
            <a:fld id="{44E22EE9-B8A0-0641-9265-052CFE9B95A7}" type="slidenum">
              <a:rPr lang="en-GB" altLang="en-US" smtClean="0"/>
              <a:pPr/>
              <a:t>3</a:t>
            </a:fld>
            <a:endParaRPr lang="en-GB" altLang="en-US" dirty="0"/>
          </a:p>
        </p:txBody>
      </p:sp>
      <p:sp>
        <p:nvSpPr>
          <p:cNvPr id="5" name="TextBox 4">
            <a:extLst>
              <a:ext uri="{FF2B5EF4-FFF2-40B4-BE49-F238E27FC236}">
                <a16:creationId xmlns:a16="http://schemas.microsoft.com/office/drawing/2014/main" id="{5E91C66B-41BB-A1CF-FCE9-EA09AD6E2BA7}"/>
              </a:ext>
            </a:extLst>
          </p:cNvPr>
          <p:cNvSpPr txBox="1"/>
          <p:nvPr/>
        </p:nvSpPr>
        <p:spPr>
          <a:xfrm>
            <a:off x="598407" y="5324740"/>
            <a:ext cx="7056784" cy="246221"/>
          </a:xfrm>
          <a:prstGeom prst="rect">
            <a:avLst/>
          </a:prstGeom>
          <a:noFill/>
        </p:spPr>
        <p:txBody>
          <a:bodyPr wrap="square">
            <a:spAutoFit/>
          </a:bodyPr>
          <a:lstStyle/>
          <a:p>
            <a:r>
              <a:rPr lang="en-GB" sz="1000" b="0" i="0" u="none" strike="noStrike" dirty="0">
                <a:solidFill>
                  <a:srgbClr val="212121"/>
                </a:solidFill>
                <a:effectLst/>
                <a:latin typeface="Helvetica Neue" panose="02000503000000020004" pitchFamily="2" charset="0"/>
                <a:ea typeface="Helvetica Neue" panose="02000503000000020004" pitchFamily="2" charset="0"/>
                <a:cs typeface="Helvetica Neue" panose="02000503000000020004" pitchFamily="2" charset="0"/>
              </a:rPr>
              <a:t>Source: Hassabis D, Kumaran D, Summerfield C, </a:t>
            </a:r>
            <a:r>
              <a:rPr lang="en-GB" sz="1000" b="0" i="0" u="none" strike="noStrike" dirty="0" err="1">
                <a:solidFill>
                  <a:srgbClr val="212121"/>
                </a:solidFill>
                <a:effectLst/>
                <a:latin typeface="Helvetica Neue" panose="02000503000000020004" pitchFamily="2" charset="0"/>
                <a:ea typeface="Helvetica Neue" panose="02000503000000020004" pitchFamily="2" charset="0"/>
                <a:cs typeface="Helvetica Neue" panose="02000503000000020004" pitchFamily="2" charset="0"/>
              </a:rPr>
              <a:t>Botvinick</a:t>
            </a:r>
            <a:r>
              <a:rPr lang="en-GB" sz="1000" b="0" i="0" u="none" strike="noStrike" dirty="0">
                <a:solidFill>
                  <a:srgbClr val="212121"/>
                </a:solidFill>
                <a:effectLst/>
                <a:latin typeface="Helvetica Neue" panose="02000503000000020004" pitchFamily="2" charset="0"/>
                <a:ea typeface="Helvetica Neue" panose="02000503000000020004" pitchFamily="2" charset="0"/>
                <a:cs typeface="Helvetica Neue" panose="02000503000000020004" pitchFamily="2" charset="0"/>
              </a:rPr>
              <a:t> M. Neuroscience-Inspired Artificial Intelligence. Neuron. 2017</a:t>
            </a:r>
            <a:endParaRPr lang="en-GB" sz="1000"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173426339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Title 1">
            <a:extLst>
              <a:ext uri="{FF2B5EF4-FFF2-40B4-BE49-F238E27FC236}">
                <a16:creationId xmlns:a16="http://schemas.microsoft.com/office/drawing/2014/main" id="{FDF7BF6A-7521-D967-1884-83401425AD0F}"/>
              </a:ext>
            </a:extLst>
          </p:cNvPr>
          <p:cNvSpPr>
            <a:spLocks noGrp="1"/>
          </p:cNvSpPr>
          <p:nvPr>
            <p:ph type="title"/>
          </p:nvPr>
        </p:nvSpPr>
        <p:spPr/>
        <p:txBody>
          <a:bodyPr/>
          <a:lstStyle/>
          <a:p>
            <a:r>
              <a:rPr lang="en-GB" altLang="en-US"/>
              <a:t>Dimensions and eigenvectors </a:t>
            </a:r>
          </a:p>
        </p:txBody>
      </p:sp>
      <p:sp>
        <p:nvSpPr>
          <p:cNvPr id="37890" name="Content Placeholder 2">
            <a:extLst>
              <a:ext uri="{FF2B5EF4-FFF2-40B4-BE49-F238E27FC236}">
                <a16:creationId xmlns:a16="http://schemas.microsoft.com/office/drawing/2014/main" id="{B197A77C-C540-831F-C779-B824733B1D25}"/>
              </a:ext>
            </a:extLst>
          </p:cNvPr>
          <p:cNvSpPr>
            <a:spLocks noGrp="1"/>
          </p:cNvSpPr>
          <p:nvPr>
            <p:ph idx="1"/>
          </p:nvPr>
        </p:nvSpPr>
        <p:spPr/>
        <p:txBody>
          <a:bodyPr/>
          <a:lstStyle/>
          <a:p>
            <a:r>
              <a:rPr lang="en-GB" altLang="en-US" dirty="0"/>
              <a:t>The number of eigenvectors/values that exist equals the number of dimensions the data set has. </a:t>
            </a:r>
          </a:p>
          <a:p>
            <a:r>
              <a:rPr lang="en-GB" altLang="en-US" dirty="0"/>
              <a:t>For example, if we measuring age and hours on the internet. there are 2 variables, it</a:t>
            </a:r>
            <a:r>
              <a:rPr lang="en-GB" altLang="en-GB" dirty="0"/>
              <a:t>’</a:t>
            </a:r>
            <a:r>
              <a:rPr lang="en-GB" altLang="en-US" dirty="0"/>
              <a:t>s a 2-dimensional data set, therefore there are 2 eigenvectors/values. </a:t>
            </a:r>
          </a:p>
          <a:p>
            <a:r>
              <a:rPr lang="en-GB" altLang="en-US" dirty="0"/>
              <a:t>If we measure age, hours on internet and hours on mobile phone there</a:t>
            </a:r>
            <a:r>
              <a:rPr lang="en-GB" altLang="en-GB" dirty="0"/>
              <a:t>’</a:t>
            </a:r>
            <a:r>
              <a:rPr lang="en-GB" altLang="en-US" dirty="0"/>
              <a:t>s 3 variables, 3-D data set, so 3 eigenvectors/values. </a:t>
            </a:r>
          </a:p>
          <a:p>
            <a:r>
              <a:rPr lang="en-GB" altLang="en-US" dirty="0">
                <a:solidFill>
                  <a:srgbClr val="FF0000"/>
                </a:solidFill>
              </a:rPr>
              <a:t>The reason for this </a:t>
            </a:r>
            <a:r>
              <a:rPr lang="en-GB" altLang="en-US" dirty="0"/>
              <a:t>is that eigenvectors put the data into a new set of dimensions, and these new dimensions have to be equal to the original number of dimensions. </a:t>
            </a:r>
          </a:p>
        </p:txBody>
      </p:sp>
      <p:sp>
        <p:nvSpPr>
          <p:cNvPr id="37891" name="Slide Number Placeholder 3">
            <a:extLst>
              <a:ext uri="{FF2B5EF4-FFF2-40B4-BE49-F238E27FC236}">
                <a16:creationId xmlns:a16="http://schemas.microsoft.com/office/drawing/2014/main" id="{EC62FC23-680E-C2D0-FC7E-76A7C6F1409A}"/>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619100" indent="-238115">
              <a:defRPr sz="2000">
                <a:solidFill>
                  <a:schemeClr val="tx1"/>
                </a:solidFill>
                <a:latin typeface="Arial" panose="020B0604020202020204" pitchFamily="34" charset="0"/>
                <a:ea typeface="ＭＳ Ｐゴシック" panose="020B0600070205080204" pitchFamily="34" charset="-128"/>
              </a:defRPr>
            </a:lvl2pPr>
            <a:lvl3pPr marL="952462" indent="-190492">
              <a:defRPr sz="2000">
                <a:solidFill>
                  <a:schemeClr val="tx1"/>
                </a:solidFill>
                <a:latin typeface="Arial" panose="020B0604020202020204" pitchFamily="34" charset="0"/>
                <a:ea typeface="ＭＳ Ｐゴシック" panose="020B0600070205080204" pitchFamily="34" charset="-128"/>
              </a:defRPr>
            </a:lvl3pPr>
            <a:lvl4pPr marL="1333447" indent="-190492">
              <a:defRPr sz="2000">
                <a:solidFill>
                  <a:schemeClr val="tx1"/>
                </a:solidFill>
                <a:latin typeface="Arial" panose="020B0604020202020204" pitchFamily="34" charset="0"/>
                <a:ea typeface="ＭＳ Ｐゴシック" panose="020B0600070205080204" pitchFamily="34" charset="-128"/>
              </a:defRPr>
            </a:lvl4pPr>
            <a:lvl5pPr marL="1714431" indent="-190492">
              <a:defRPr sz="2000">
                <a:solidFill>
                  <a:schemeClr val="tx1"/>
                </a:solidFill>
                <a:latin typeface="Arial" panose="020B0604020202020204" pitchFamily="34" charset="0"/>
                <a:ea typeface="ＭＳ Ｐゴシック" panose="020B0600070205080204" pitchFamily="34" charset="-128"/>
              </a:defRPr>
            </a:lvl5pPr>
            <a:lvl6pPr marL="2095416"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476401"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2857386"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238370"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67990132-1443-9147-9ABF-35D5B42628E1}" type="slidenum">
              <a:rPr lang="en-GB" altLang="en-US" sz="833">
                <a:latin typeface="Helvetica Neue" panose="02000503000000020004" pitchFamily="2" charset="0"/>
                <a:ea typeface="Helvetica Neue" panose="02000503000000020004" pitchFamily="2" charset="0"/>
              </a:rPr>
              <a:pPr/>
              <a:t>30</a:t>
            </a:fld>
            <a:endParaRPr lang="en-GB" altLang="en-US" sz="833">
              <a:latin typeface="Helvetica Neue" panose="02000503000000020004" pitchFamily="2" charset="0"/>
              <a:ea typeface="Helvetica Neue" panose="02000503000000020004" pitchFamily="2" charset="0"/>
            </a:endParaRPr>
          </a:p>
        </p:txBody>
      </p:sp>
      <p:sp>
        <p:nvSpPr>
          <p:cNvPr id="2" name="TextBox 1">
            <a:extLst>
              <a:ext uri="{FF2B5EF4-FFF2-40B4-BE49-F238E27FC236}">
                <a16:creationId xmlns:a16="http://schemas.microsoft.com/office/drawing/2014/main" id="{5D310F81-06E9-7379-F69E-32161E94B93F}"/>
              </a:ext>
            </a:extLst>
          </p:cNvPr>
          <p:cNvSpPr txBox="1"/>
          <p:nvPr/>
        </p:nvSpPr>
        <p:spPr>
          <a:xfrm>
            <a:off x="611560" y="5236629"/>
            <a:ext cx="6480720" cy="230832"/>
          </a:xfrm>
          <a:prstGeom prst="rect">
            <a:avLst/>
          </a:prstGeom>
          <a:noFill/>
        </p:spPr>
        <p:txBody>
          <a:bodyPr wrap="square">
            <a:spAutoFit/>
          </a:bodyPr>
          <a:lstStyle/>
          <a:p>
            <a:r>
              <a:rPr lang="en-GB" sz="900" dirty="0">
                <a:latin typeface="Helvetica Neue" panose="02000503000000020004" pitchFamily="2" charset="0"/>
                <a:ea typeface="Helvetica Neue" panose="02000503000000020004" pitchFamily="2" charset="0"/>
                <a:cs typeface="Helvetica Neue" panose="02000503000000020004" pitchFamily="2" charset="0"/>
              </a:rPr>
              <a:t>Source: George Dallas, Principal Component Analysis 4 Dummies: Eigenvectors, Eigenvalues and Dimension Reduction.</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Title 1">
            <a:extLst>
              <a:ext uri="{FF2B5EF4-FFF2-40B4-BE49-F238E27FC236}">
                <a16:creationId xmlns:a16="http://schemas.microsoft.com/office/drawing/2014/main" id="{5FEA01F8-D5D7-99FF-54A2-C7E2004F804F}"/>
              </a:ext>
            </a:extLst>
          </p:cNvPr>
          <p:cNvSpPr>
            <a:spLocks noGrp="1"/>
          </p:cNvSpPr>
          <p:nvPr>
            <p:ph type="title"/>
          </p:nvPr>
        </p:nvSpPr>
        <p:spPr/>
        <p:txBody>
          <a:bodyPr/>
          <a:lstStyle/>
          <a:p>
            <a:r>
              <a:rPr lang="en-GB" altLang="en-US"/>
              <a:t>Dimension Reduction</a:t>
            </a:r>
          </a:p>
        </p:txBody>
      </p:sp>
      <p:sp>
        <p:nvSpPr>
          <p:cNvPr id="43010" name="Content Placeholder 2">
            <a:extLst>
              <a:ext uri="{FF2B5EF4-FFF2-40B4-BE49-F238E27FC236}">
                <a16:creationId xmlns:a16="http://schemas.microsoft.com/office/drawing/2014/main" id="{708B2FED-2BBB-35DB-07A3-503A7FE0BBBE}"/>
              </a:ext>
            </a:extLst>
          </p:cNvPr>
          <p:cNvSpPr>
            <a:spLocks noGrp="1"/>
          </p:cNvSpPr>
          <p:nvPr>
            <p:ph idx="1"/>
          </p:nvPr>
        </p:nvSpPr>
        <p:spPr/>
        <p:txBody>
          <a:bodyPr/>
          <a:lstStyle/>
          <a:p>
            <a:r>
              <a:rPr lang="en-GB" altLang="en-US" dirty="0"/>
              <a:t>PCA can be used to reduce the dimensions of a data set.</a:t>
            </a:r>
          </a:p>
          <a:p>
            <a:r>
              <a:rPr lang="en-GB" altLang="en-US" dirty="0"/>
              <a:t>Dimension reduction reduces the data down into its basic components, stripping away any unnecessary parts.</a:t>
            </a:r>
          </a:p>
        </p:txBody>
      </p:sp>
      <p:sp>
        <p:nvSpPr>
          <p:cNvPr id="43011" name="Slide Number Placeholder 3">
            <a:extLst>
              <a:ext uri="{FF2B5EF4-FFF2-40B4-BE49-F238E27FC236}">
                <a16:creationId xmlns:a16="http://schemas.microsoft.com/office/drawing/2014/main" id="{0CD8B86B-00CD-58BA-82C3-26F61999F373}"/>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619100" indent="-238115">
              <a:defRPr sz="2000">
                <a:solidFill>
                  <a:schemeClr val="tx1"/>
                </a:solidFill>
                <a:latin typeface="Arial" panose="020B0604020202020204" pitchFamily="34" charset="0"/>
                <a:ea typeface="ＭＳ Ｐゴシック" panose="020B0600070205080204" pitchFamily="34" charset="-128"/>
              </a:defRPr>
            </a:lvl2pPr>
            <a:lvl3pPr marL="952462" indent="-190492">
              <a:defRPr sz="2000">
                <a:solidFill>
                  <a:schemeClr val="tx1"/>
                </a:solidFill>
                <a:latin typeface="Arial" panose="020B0604020202020204" pitchFamily="34" charset="0"/>
                <a:ea typeface="ＭＳ Ｐゴシック" panose="020B0600070205080204" pitchFamily="34" charset="-128"/>
              </a:defRPr>
            </a:lvl3pPr>
            <a:lvl4pPr marL="1333447" indent="-190492">
              <a:defRPr sz="2000">
                <a:solidFill>
                  <a:schemeClr val="tx1"/>
                </a:solidFill>
                <a:latin typeface="Arial" panose="020B0604020202020204" pitchFamily="34" charset="0"/>
                <a:ea typeface="ＭＳ Ｐゴシック" panose="020B0600070205080204" pitchFamily="34" charset="-128"/>
              </a:defRPr>
            </a:lvl4pPr>
            <a:lvl5pPr marL="1714431" indent="-190492">
              <a:defRPr sz="2000">
                <a:solidFill>
                  <a:schemeClr val="tx1"/>
                </a:solidFill>
                <a:latin typeface="Arial" panose="020B0604020202020204" pitchFamily="34" charset="0"/>
                <a:ea typeface="ＭＳ Ｐゴシック" panose="020B0600070205080204" pitchFamily="34" charset="-128"/>
              </a:defRPr>
            </a:lvl5pPr>
            <a:lvl6pPr marL="2095416"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476401"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2857386"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238370"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4EED344D-0BE2-FA44-BBEE-92BA8BDCB1AB}" type="slidenum">
              <a:rPr lang="en-GB" altLang="en-US" sz="833">
                <a:latin typeface="Helvetica Neue" panose="02000503000000020004" pitchFamily="2" charset="0"/>
                <a:ea typeface="Helvetica Neue" panose="02000503000000020004" pitchFamily="2" charset="0"/>
              </a:rPr>
              <a:pPr/>
              <a:t>31</a:t>
            </a:fld>
            <a:endParaRPr lang="en-GB" altLang="en-US" sz="833">
              <a:latin typeface="Helvetica Neue" panose="02000503000000020004" pitchFamily="2" charset="0"/>
              <a:ea typeface="Helvetica Neue" panose="02000503000000020004" pitchFamily="2" charset="0"/>
            </a:endParaRPr>
          </a:p>
        </p:txBody>
      </p:sp>
      <p:pic>
        <p:nvPicPr>
          <p:cNvPr id="43012" name="Picture 4" descr="pca12.jpg">
            <a:extLst>
              <a:ext uri="{FF2B5EF4-FFF2-40B4-BE49-F238E27FC236}">
                <a16:creationId xmlns:a16="http://schemas.microsoft.com/office/drawing/2014/main" id="{13923F4F-9927-B030-336E-AAF90A141D8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332178" y="2256896"/>
            <a:ext cx="2870729" cy="14803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13" name="Picture 5" descr="pca13.jpg">
            <a:extLst>
              <a:ext uri="{FF2B5EF4-FFF2-40B4-BE49-F238E27FC236}">
                <a16:creationId xmlns:a16="http://schemas.microsoft.com/office/drawing/2014/main" id="{E09D4DA6-2066-B929-061F-1E9C65DC2A4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512469" y="2377282"/>
            <a:ext cx="2674938" cy="13798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14" name="Picture 6" descr="pca7.jpg">
            <a:extLst>
              <a:ext uri="{FF2B5EF4-FFF2-40B4-BE49-F238E27FC236}">
                <a16:creationId xmlns:a16="http://schemas.microsoft.com/office/drawing/2014/main" id="{A8B3FDF6-618D-ABEB-63B3-C0AEBB8C865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131345" y="3997855"/>
            <a:ext cx="2520156" cy="1299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a:extLst>
              <a:ext uri="{FF2B5EF4-FFF2-40B4-BE49-F238E27FC236}">
                <a16:creationId xmlns:a16="http://schemas.microsoft.com/office/drawing/2014/main" id="{25E8B8D2-4ED8-59CC-62DE-B17834160A56}"/>
              </a:ext>
            </a:extLst>
          </p:cNvPr>
          <p:cNvSpPr txBox="1"/>
          <p:nvPr/>
        </p:nvSpPr>
        <p:spPr>
          <a:xfrm>
            <a:off x="611560" y="5236629"/>
            <a:ext cx="6480720" cy="230832"/>
          </a:xfrm>
          <a:prstGeom prst="rect">
            <a:avLst/>
          </a:prstGeom>
          <a:noFill/>
        </p:spPr>
        <p:txBody>
          <a:bodyPr wrap="square">
            <a:spAutoFit/>
          </a:bodyPr>
          <a:lstStyle/>
          <a:p>
            <a:r>
              <a:rPr lang="en-GB" sz="900" dirty="0">
                <a:latin typeface="Helvetica Neue" panose="02000503000000020004" pitchFamily="2" charset="0"/>
                <a:ea typeface="Helvetica Neue" panose="02000503000000020004" pitchFamily="2" charset="0"/>
                <a:cs typeface="Helvetica Neue" panose="02000503000000020004" pitchFamily="2" charset="0"/>
              </a:rPr>
              <a:t>Source: George Dallas, Principal Component Analysis 4 Dummies: Eigenvectors, Eigenvalues and Dimension Reduction.</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6CC789-9F87-5A9E-8199-8B87ABA2E390}"/>
              </a:ext>
            </a:extLst>
          </p:cNvPr>
          <p:cNvSpPr>
            <a:spLocks noGrp="1"/>
          </p:cNvSpPr>
          <p:nvPr>
            <p:ph type="title"/>
          </p:nvPr>
        </p:nvSpPr>
        <p:spPr/>
        <p:txBody>
          <a:bodyPr/>
          <a:lstStyle/>
          <a:p>
            <a:r>
              <a:rPr lang="en-GB" dirty="0"/>
              <a:t>Deep Autoencoders</a:t>
            </a:r>
          </a:p>
        </p:txBody>
      </p:sp>
      <p:sp>
        <p:nvSpPr>
          <p:cNvPr id="3" name="Content Placeholder 2">
            <a:extLst>
              <a:ext uri="{FF2B5EF4-FFF2-40B4-BE49-F238E27FC236}">
                <a16:creationId xmlns:a16="http://schemas.microsoft.com/office/drawing/2014/main" id="{B3BA4158-7257-999A-FC3A-476236784506}"/>
              </a:ext>
            </a:extLst>
          </p:cNvPr>
          <p:cNvSpPr>
            <a:spLocks noGrp="1"/>
          </p:cNvSpPr>
          <p:nvPr>
            <p:ph idx="1"/>
          </p:nvPr>
        </p:nvSpPr>
        <p:spPr/>
        <p:txBody>
          <a:bodyPr/>
          <a:lstStyle/>
          <a:p>
            <a:r>
              <a:rPr lang="en-GB" b="0" i="0" u="none" strike="noStrike" dirty="0">
                <a:effectLst/>
              </a:rPr>
              <a:t>A typical autoencoder consists of an encoder and a decoder. </a:t>
            </a:r>
          </a:p>
          <a:p>
            <a:r>
              <a:rPr lang="en-GB" b="0" i="0" u="none" strike="noStrike" dirty="0">
                <a:effectLst/>
              </a:rPr>
              <a:t>The encoder projects the input to hidden representations and the decoder maps the hidden layer to the reconstruction layer. </a:t>
            </a:r>
            <a:endParaRPr lang="en-GB" dirty="0"/>
          </a:p>
        </p:txBody>
      </p:sp>
      <p:sp>
        <p:nvSpPr>
          <p:cNvPr id="4" name="Slide Number Placeholder 3">
            <a:extLst>
              <a:ext uri="{FF2B5EF4-FFF2-40B4-BE49-F238E27FC236}">
                <a16:creationId xmlns:a16="http://schemas.microsoft.com/office/drawing/2014/main" id="{87ADCEB8-1C10-BB01-8D3E-0F417414E185}"/>
              </a:ext>
            </a:extLst>
          </p:cNvPr>
          <p:cNvSpPr>
            <a:spLocks noGrp="1"/>
          </p:cNvSpPr>
          <p:nvPr>
            <p:ph type="sldNum" sz="quarter" idx="12"/>
          </p:nvPr>
        </p:nvSpPr>
        <p:spPr/>
        <p:txBody>
          <a:bodyPr/>
          <a:lstStyle/>
          <a:p>
            <a:fld id="{44E22EE9-B8A0-0641-9265-052CFE9B95A7}" type="slidenum">
              <a:rPr lang="en-GB" altLang="en-US" smtClean="0"/>
              <a:pPr/>
              <a:t>32</a:t>
            </a:fld>
            <a:endParaRPr lang="en-GB" altLang="en-US" dirty="0"/>
          </a:p>
        </p:txBody>
      </p:sp>
      <p:pic>
        <p:nvPicPr>
          <p:cNvPr id="5" name="Picture 4" descr="Diagram&#10;&#10;Description automatically generated">
            <a:extLst>
              <a:ext uri="{FF2B5EF4-FFF2-40B4-BE49-F238E27FC236}">
                <a16:creationId xmlns:a16="http://schemas.microsoft.com/office/drawing/2014/main" id="{D3C2A53E-99ED-A687-B8BC-068B59EB4D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3309" y="2497460"/>
            <a:ext cx="6257382" cy="2527390"/>
          </a:xfrm>
          <a:prstGeom prst="rect">
            <a:avLst/>
          </a:prstGeom>
        </p:spPr>
      </p:pic>
    </p:spTree>
    <p:extLst>
      <p:ext uri="{BB962C8B-B14F-4D97-AF65-F5344CB8AC3E}">
        <p14:creationId xmlns:p14="http://schemas.microsoft.com/office/powerpoint/2010/main" val="130261037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9E581F-D57A-8FA3-3791-9A60C0C49126}"/>
              </a:ext>
            </a:extLst>
          </p:cNvPr>
          <p:cNvSpPr>
            <a:spLocks noGrp="1"/>
          </p:cNvSpPr>
          <p:nvPr>
            <p:ph type="title"/>
          </p:nvPr>
        </p:nvSpPr>
        <p:spPr/>
        <p:txBody>
          <a:bodyPr/>
          <a:lstStyle/>
          <a:p>
            <a:r>
              <a:rPr lang="en-GB" dirty="0"/>
              <a:t>Autoencoder example</a:t>
            </a:r>
          </a:p>
        </p:txBody>
      </p:sp>
      <p:sp>
        <p:nvSpPr>
          <p:cNvPr id="3" name="Slide Number Placeholder 2">
            <a:extLst>
              <a:ext uri="{FF2B5EF4-FFF2-40B4-BE49-F238E27FC236}">
                <a16:creationId xmlns:a16="http://schemas.microsoft.com/office/drawing/2014/main" id="{2D697FAB-926B-6993-A78D-BC7BF990A755}"/>
              </a:ext>
            </a:extLst>
          </p:cNvPr>
          <p:cNvSpPr>
            <a:spLocks noGrp="1"/>
          </p:cNvSpPr>
          <p:nvPr>
            <p:ph type="sldNum" sz="quarter" idx="12"/>
          </p:nvPr>
        </p:nvSpPr>
        <p:spPr/>
        <p:txBody>
          <a:bodyPr/>
          <a:lstStyle/>
          <a:p>
            <a:fld id="{BB98F552-A29D-2D4E-8192-F20670493719}" type="slidenum">
              <a:rPr lang="en-GB" altLang="en-US" smtClean="0"/>
              <a:pPr/>
              <a:t>33</a:t>
            </a:fld>
            <a:endParaRPr lang="en-GB" altLang="en-US" dirty="0"/>
          </a:p>
        </p:txBody>
      </p:sp>
      <p:pic>
        <p:nvPicPr>
          <p:cNvPr id="1026" name="Picture 2" descr="Autoencoder: schema">
            <a:extLst>
              <a:ext uri="{FF2B5EF4-FFF2-40B4-BE49-F238E27FC236}">
                <a16:creationId xmlns:a16="http://schemas.microsoft.com/office/drawing/2014/main" id="{088E24E9-B2C4-8BB5-F9A1-2B3E3891C5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5304" y="1489348"/>
            <a:ext cx="7973392" cy="250592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1C1F8AB-FC93-1ACA-4A43-A3B0F4C0BA6E}"/>
              </a:ext>
            </a:extLst>
          </p:cNvPr>
          <p:cNvSpPr txBox="1"/>
          <p:nvPr/>
        </p:nvSpPr>
        <p:spPr>
          <a:xfrm>
            <a:off x="827584" y="5061426"/>
            <a:ext cx="4572000" cy="261610"/>
          </a:xfrm>
          <a:prstGeom prst="rect">
            <a:avLst/>
          </a:prstGeom>
          <a:noFill/>
        </p:spPr>
        <p:txBody>
          <a:bodyPr wrap="square">
            <a:spAutoFit/>
          </a:bodyPr>
          <a:lstStyle/>
          <a:p>
            <a:r>
              <a:rPr lang="en-GB" sz="1050" dirty="0"/>
              <a:t>Source: https://</a:t>
            </a:r>
            <a:r>
              <a:rPr lang="en-GB" sz="1050" dirty="0" err="1"/>
              <a:t>blog.keras.io</a:t>
            </a:r>
            <a:r>
              <a:rPr lang="en-GB" sz="1050" dirty="0"/>
              <a:t>/building-autoencoders-in-</a:t>
            </a:r>
            <a:r>
              <a:rPr lang="en-GB" sz="1050" dirty="0" err="1"/>
              <a:t>keras.html</a:t>
            </a:r>
            <a:endParaRPr lang="en-GB" sz="1050" dirty="0"/>
          </a:p>
        </p:txBody>
      </p:sp>
    </p:spTree>
    <p:extLst>
      <p:ext uri="{BB962C8B-B14F-4D97-AF65-F5344CB8AC3E}">
        <p14:creationId xmlns:p14="http://schemas.microsoft.com/office/powerpoint/2010/main" val="154911346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E80483-8B7C-5D93-2ABC-4F4460B6EFCB}"/>
              </a:ext>
            </a:extLst>
          </p:cNvPr>
          <p:cNvSpPr>
            <a:spLocks noGrp="1"/>
          </p:cNvSpPr>
          <p:nvPr>
            <p:ph type="title"/>
          </p:nvPr>
        </p:nvSpPr>
        <p:spPr/>
        <p:txBody>
          <a:bodyPr/>
          <a:lstStyle/>
          <a:p>
            <a:r>
              <a:rPr lang="en-GB" dirty="0"/>
              <a:t>Autoencoders</a:t>
            </a:r>
          </a:p>
        </p:txBody>
      </p:sp>
      <p:sp>
        <p:nvSpPr>
          <p:cNvPr id="3" name="Content Placeholder 2">
            <a:extLst>
              <a:ext uri="{FF2B5EF4-FFF2-40B4-BE49-F238E27FC236}">
                <a16:creationId xmlns:a16="http://schemas.microsoft.com/office/drawing/2014/main" id="{ACB8E7F7-7E35-CE13-574E-482AD7A97F36}"/>
              </a:ext>
            </a:extLst>
          </p:cNvPr>
          <p:cNvSpPr>
            <a:spLocks noGrp="1"/>
          </p:cNvSpPr>
          <p:nvPr>
            <p:ph idx="1"/>
          </p:nvPr>
        </p:nvSpPr>
        <p:spPr/>
        <p:txBody>
          <a:bodyPr/>
          <a:lstStyle/>
          <a:p>
            <a:r>
              <a:rPr lang="en-GB" b="0" i="0" u="none" strike="noStrike" dirty="0">
                <a:solidFill>
                  <a:srgbClr val="000305"/>
                </a:solidFill>
                <a:effectLst/>
              </a:rPr>
              <a:t>"Autoencoding" is a data representation algorithm in lower dimension where the encoding and decoding functions:</a:t>
            </a:r>
          </a:p>
          <a:p>
            <a:pPr lvl="1"/>
            <a:r>
              <a:rPr lang="en-GB" sz="2000" b="0" i="0" u="none" strike="noStrike" dirty="0">
                <a:solidFill>
                  <a:srgbClr val="000305"/>
                </a:solidFill>
                <a:effectLst/>
              </a:rPr>
              <a:t>data-specific</a:t>
            </a:r>
          </a:p>
          <a:p>
            <a:pPr lvl="1"/>
            <a:r>
              <a:rPr lang="en-GB" sz="2000" b="0" i="0" u="none" strike="noStrike" dirty="0">
                <a:solidFill>
                  <a:srgbClr val="000305"/>
                </a:solidFill>
                <a:effectLst/>
              </a:rPr>
              <a:t>lossy, </a:t>
            </a:r>
            <a:endParaRPr lang="en-GB" sz="2000" dirty="0">
              <a:solidFill>
                <a:srgbClr val="000305"/>
              </a:solidFill>
            </a:endParaRPr>
          </a:p>
          <a:p>
            <a:pPr lvl="1"/>
            <a:r>
              <a:rPr lang="en-GB" sz="2000" b="0" i="1" u="none" strike="noStrike" dirty="0">
                <a:solidFill>
                  <a:srgbClr val="000305"/>
                </a:solidFill>
                <a:effectLst/>
              </a:rPr>
              <a:t>learned automatically from examples</a:t>
            </a:r>
            <a:r>
              <a:rPr lang="en-GB" sz="2000" b="0" i="0" u="none" strike="noStrike" dirty="0">
                <a:solidFill>
                  <a:srgbClr val="000305"/>
                </a:solidFill>
                <a:effectLst/>
              </a:rPr>
              <a:t> rather than engineered by a human.</a:t>
            </a:r>
          </a:p>
          <a:p>
            <a:r>
              <a:rPr lang="en-GB" dirty="0">
                <a:solidFill>
                  <a:srgbClr val="000305"/>
                </a:solidFill>
              </a:rPr>
              <a:t>Additionally, in almost all contexts where the term "autoencoder" is used, the encoder and decoder functions are implemented with neural networks.</a:t>
            </a:r>
          </a:p>
        </p:txBody>
      </p:sp>
      <p:sp>
        <p:nvSpPr>
          <p:cNvPr id="4" name="Slide Number Placeholder 3">
            <a:extLst>
              <a:ext uri="{FF2B5EF4-FFF2-40B4-BE49-F238E27FC236}">
                <a16:creationId xmlns:a16="http://schemas.microsoft.com/office/drawing/2014/main" id="{4266D39F-CAFC-4168-7113-E2DAB5E2906F}"/>
              </a:ext>
            </a:extLst>
          </p:cNvPr>
          <p:cNvSpPr>
            <a:spLocks noGrp="1"/>
          </p:cNvSpPr>
          <p:nvPr>
            <p:ph type="sldNum" sz="quarter" idx="12"/>
          </p:nvPr>
        </p:nvSpPr>
        <p:spPr/>
        <p:txBody>
          <a:bodyPr/>
          <a:lstStyle/>
          <a:p>
            <a:fld id="{44E22EE9-B8A0-0641-9265-052CFE9B95A7}" type="slidenum">
              <a:rPr lang="en-GB" altLang="en-US" smtClean="0"/>
              <a:pPr/>
              <a:t>34</a:t>
            </a:fld>
            <a:endParaRPr lang="en-GB" altLang="en-US" dirty="0"/>
          </a:p>
        </p:txBody>
      </p:sp>
      <p:sp>
        <p:nvSpPr>
          <p:cNvPr id="5" name="TextBox 4">
            <a:extLst>
              <a:ext uri="{FF2B5EF4-FFF2-40B4-BE49-F238E27FC236}">
                <a16:creationId xmlns:a16="http://schemas.microsoft.com/office/drawing/2014/main" id="{E59EEFB4-4C92-F3A5-6F8D-B9D2F3B2711E}"/>
              </a:ext>
            </a:extLst>
          </p:cNvPr>
          <p:cNvSpPr txBox="1"/>
          <p:nvPr/>
        </p:nvSpPr>
        <p:spPr>
          <a:xfrm>
            <a:off x="683568" y="5318126"/>
            <a:ext cx="4572000" cy="261610"/>
          </a:xfrm>
          <a:prstGeom prst="rect">
            <a:avLst/>
          </a:prstGeom>
          <a:noFill/>
        </p:spPr>
        <p:txBody>
          <a:bodyPr wrap="square">
            <a:spAutoFit/>
          </a:bodyPr>
          <a:lstStyle/>
          <a:p>
            <a:r>
              <a:rPr lang="en-GB" sz="1050" dirty="0"/>
              <a:t>Adapted from: https://</a:t>
            </a:r>
            <a:r>
              <a:rPr lang="en-GB" sz="1050" dirty="0" err="1"/>
              <a:t>blog.keras.io</a:t>
            </a:r>
            <a:r>
              <a:rPr lang="en-GB" sz="1050" dirty="0"/>
              <a:t>/building-autoencoders-in-</a:t>
            </a:r>
            <a:r>
              <a:rPr lang="en-GB" sz="1050" dirty="0" err="1"/>
              <a:t>keras.html</a:t>
            </a:r>
            <a:endParaRPr lang="en-GB" sz="1050" dirty="0"/>
          </a:p>
        </p:txBody>
      </p:sp>
    </p:spTree>
    <p:extLst>
      <p:ext uri="{BB962C8B-B14F-4D97-AF65-F5344CB8AC3E}">
        <p14:creationId xmlns:p14="http://schemas.microsoft.com/office/powerpoint/2010/main" val="189737858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F80D8-A7B5-C2F1-410D-A5421C1E497C}"/>
              </a:ext>
            </a:extLst>
          </p:cNvPr>
          <p:cNvSpPr>
            <a:spLocks noGrp="1"/>
          </p:cNvSpPr>
          <p:nvPr>
            <p:ph type="title"/>
          </p:nvPr>
        </p:nvSpPr>
        <p:spPr/>
        <p:txBody>
          <a:bodyPr/>
          <a:lstStyle/>
          <a:p>
            <a:r>
              <a:rPr lang="en-GB" dirty="0"/>
              <a:t>Autoencoders</a:t>
            </a:r>
          </a:p>
        </p:txBody>
      </p:sp>
      <p:sp>
        <p:nvSpPr>
          <p:cNvPr id="3" name="Content Placeholder 2">
            <a:extLst>
              <a:ext uri="{FF2B5EF4-FFF2-40B4-BE49-F238E27FC236}">
                <a16:creationId xmlns:a16="http://schemas.microsoft.com/office/drawing/2014/main" id="{055CB418-EB41-E8EA-140B-4327CE804C42}"/>
              </a:ext>
            </a:extLst>
          </p:cNvPr>
          <p:cNvSpPr>
            <a:spLocks noGrp="1"/>
          </p:cNvSpPr>
          <p:nvPr>
            <p:ph idx="1"/>
          </p:nvPr>
        </p:nvSpPr>
        <p:spPr/>
        <p:txBody>
          <a:bodyPr/>
          <a:lstStyle/>
          <a:p>
            <a:r>
              <a:rPr lang="en-GB" b="0" i="0" u="none" strike="noStrike" dirty="0">
                <a:solidFill>
                  <a:srgbClr val="000305"/>
                </a:solidFill>
                <a:effectLst/>
              </a:rPr>
              <a:t>Practical applications of autoencoders include </a:t>
            </a:r>
            <a:r>
              <a:rPr lang="en-GB" b="1" i="0" u="none" strike="noStrike" dirty="0">
                <a:solidFill>
                  <a:srgbClr val="000305"/>
                </a:solidFill>
                <a:effectLst/>
              </a:rPr>
              <a:t>data denoising</a:t>
            </a:r>
            <a:r>
              <a:rPr lang="en-GB" b="0" i="0" u="none" strike="noStrike" dirty="0">
                <a:solidFill>
                  <a:srgbClr val="000305"/>
                </a:solidFill>
                <a:effectLst/>
              </a:rPr>
              <a:t> , and </a:t>
            </a:r>
            <a:r>
              <a:rPr lang="en-GB" b="1" i="0" u="none" strike="noStrike" dirty="0">
                <a:solidFill>
                  <a:srgbClr val="000305"/>
                </a:solidFill>
                <a:effectLst/>
              </a:rPr>
              <a:t>dimensionality reduction</a:t>
            </a:r>
            <a:r>
              <a:rPr lang="en-GB" b="0" i="0" u="none" strike="noStrike" dirty="0">
                <a:solidFill>
                  <a:srgbClr val="000305"/>
                </a:solidFill>
                <a:effectLst/>
              </a:rPr>
              <a:t>. </a:t>
            </a:r>
          </a:p>
          <a:p>
            <a:r>
              <a:rPr lang="en-GB" b="0" i="0" u="none" strike="noStrike" dirty="0">
                <a:solidFill>
                  <a:srgbClr val="000305"/>
                </a:solidFill>
                <a:effectLst/>
              </a:rPr>
              <a:t>With appropriate dimensionality and sparsity constraints, autoencoders can learn data projections that are more efficient than PCA or other basic techniques.</a:t>
            </a:r>
            <a:endParaRPr lang="en-GB" dirty="0"/>
          </a:p>
        </p:txBody>
      </p:sp>
      <p:sp>
        <p:nvSpPr>
          <p:cNvPr id="4" name="Slide Number Placeholder 3">
            <a:extLst>
              <a:ext uri="{FF2B5EF4-FFF2-40B4-BE49-F238E27FC236}">
                <a16:creationId xmlns:a16="http://schemas.microsoft.com/office/drawing/2014/main" id="{17BFA0C8-A75E-C4AD-F3E1-94691DED150C}"/>
              </a:ext>
            </a:extLst>
          </p:cNvPr>
          <p:cNvSpPr>
            <a:spLocks noGrp="1"/>
          </p:cNvSpPr>
          <p:nvPr>
            <p:ph type="sldNum" sz="quarter" idx="12"/>
          </p:nvPr>
        </p:nvSpPr>
        <p:spPr/>
        <p:txBody>
          <a:bodyPr/>
          <a:lstStyle/>
          <a:p>
            <a:fld id="{44E22EE9-B8A0-0641-9265-052CFE9B95A7}" type="slidenum">
              <a:rPr lang="en-GB" altLang="en-US" smtClean="0"/>
              <a:pPr/>
              <a:t>35</a:t>
            </a:fld>
            <a:endParaRPr lang="en-GB" altLang="en-US" dirty="0"/>
          </a:p>
        </p:txBody>
      </p:sp>
      <p:sp>
        <p:nvSpPr>
          <p:cNvPr id="5" name="TextBox 4">
            <a:extLst>
              <a:ext uri="{FF2B5EF4-FFF2-40B4-BE49-F238E27FC236}">
                <a16:creationId xmlns:a16="http://schemas.microsoft.com/office/drawing/2014/main" id="{B3CCA60A-BC59-2F32-92AE-B0CA085414C7}"/>
              </a:ext>
            </a:extLst>
          </p:cNvPr>
          <p:cNvSpPr txBox="1"/>
          <p:nvPr/>
        </p:nvSpPr>
        <p:spPr>
          <a:xfrm>
            <a:off x="683568" y="5318126"/>
            <a:ext cx="4572000" cy="261610"/>
          </a:xfrm>
          <a:prstGeom prst="rect">
            <a:avLst/>
          </a:prstGeom>
          <a:noFill/>
        </p:spPr>
        <p:txBody>
          <a:bodyPr wrap="square">
            <a:spAutoFit/>
          </a:bodyPr>
          <a:lstStyle/>
          <a:p>
            <a:r>
              <a:rPr lang="en-GB" sz="1050" dirty="0"/>
              <a:t>Adapted from: https://</a:t>
            </a:r>
            <a:r>
              <a:rPr lang="en-GB" sz="1050" dirty="0" err="1"/>
              <a:t>blog.keras.io</a:t>
            </a:r>
            <a:r>
              <a:rPr lang="en-GB" sz="1050" dirty="0"/>
              <a:t>/building-autoencoders-in-</a:t>
            </a:r>
            <a:r>
              <a:rPr lang="en-GB" sz="1050" dirty="0" err="1"/>
              <a:t>keras.html</a:t>
            </a:r>
            <a:endParaRPr lang="en-GB" sz="1050" dirty="0"/>
          </a:p>
        </p:txBody>
      </p:sp>
    </p:spTree>
    <p:extLst>
      <p:ext uri="{BB962C8B-B14F-4D97-AF65-F5344CB8AC3E}">
        <p14:creationId xmlns:p14="http://schemas.microsoft.com/office/powerpoint/2010/main" val="301188874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CFA0FB-9D67-E175-1A04-467C54D12410}"/>
              </a:ext>
            </a:extLst>
          </p:cNvPr>
          <p:cNvSpPr>
            <a:spLocks noGrp="1"/>
          </p:cNvSpPr>
          <p:nvPr>
            <p:ph type="title"/>
          </p:nvPr>
        </p:nvSpPr>
        <p:spPr/>
        <p:txBody>
          <a:bodyPr/>
          <a:lstStyle/>
          <a:p>
            <a:r>
              <a:rPr lang="en-GB" dirty="0"/>
              <a:t>In other words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A4015F8-BFF2-B1FF-A462-F29BFAA91D52}"/>
                  </a:ext>
                </a:extLst>
              </p:cNvPr>
              <p:cNvSpPr>
                <a:spLocks noGrp="1"/>
              </p:cNvSpPr>
              <p:nvPr>
                <p:ph idx="1"/>
              </p:nvPr>
            </p:nvSpPr>
            <p:spPr/>
            <p:txBody>
              <a:bodyPr/>
              <a:lstStyle/>
              <a:p>
                <a:r>
                  <a:rPr lang="en-GB" dirty="0"/>
                  <a:t>An autoencoder is a neural network that is trained to attempt to copy its input to its output. </a:t>
                </a:r>
              </a:p>
              <a:p>
                <a:r>
                  <a:rPr lang="en-GB" dirty="0"/>
                  <a:t>Internally, it has a hidden layer </a:t>
                </a:r>
                <a14:m>
                  <m:oMath xmlns:m="http://schemas.openxmlformats.org/officeDocument/2006/math">
                    <m:r>
                      <a:rPr lang="en-GB" i="1" dirty="0" smtClean="0">
                        <a:latin typeface="Cambria Math" panose="02040503050406030204" pitchFamily="18" charset="0"/>
                      </a:rPr>
                      <m:t>h</m:t>
                    </m:r>
                  </m:oMath>
                </a14:m>
                <a:r>
                  <a:rPr lang="en-GB" dirty="0"/>
                  <a:t> that describes a code (i.e. representation) used to represent the input. </a:t>
                </a:r>
              </a:p>
              <a:p>
                <a:r>
                  <a:rPr lang="en-GB" dirty="0"/>
                  <a:t>The network may be viewed as consisting of two parts: an encoder function </a:t>
                </a:r>
                <a14:m>
                  <m:oMath xmlns:m="http://schemas.openxmlformats.org/officeDocument/2006/math">
                    <m:r>
                      <a:rPr lang="en-GB" i="1" dirty="0" smtClean="0">
                        <a:latin typeface="Cambria Math" panose="02040503050406030204" pitchFamily="18" charset="0"/>
                      </a:rPr>
                      <m:t>h</m:t>
                    </m:r>
                    <m:r>
                      <a:rPr lang="en-GB" i="1" dirty="0" smtClean="0">
                        <a:latin typeface="Cambria Math" panose="02040503050406030204" pitchFamily="18" charset="0"/>
                      </a:rPr>
                      <m:t>=</m:t>
                    </m:r>
                    <m:r>
                      <a:rPr lang="en-GB" i="1" dirty="0" smtClean="0">
                        <a:latin typeface="Cambria Math" panose="02040503050406030204" pitchFamily="18" charset="0"/>
                      </a:rPr>
                      <m:t>𝑓</m:t>
                    </m:r>
                    <m:r>
                      <a:rPr lang="en-GB" i="1" dirty="0" smtClean="0">
                        <a:latin typeface="Cambria Math" panose="02040503050406030204" pitchFamily="18" charset="0"/>
                      </a:rPr>
                      <m:t>(</m:t>
                    </m:r>
                    <m:r>
                      <a:rPr lang="en-GB" i="1" dirty="0" smtClean="0">
                        <a:latin typeface="Cambria Math" panose="02040503050406030204" pitchFamily="18" charset="0"/>
                      </a:rPr>
                      <m:t>𝑥</m:t>
                    </m:r>
                    <m:r>
                      <a:rPr lang="en-GB" i="1" dirty="0" smtClean="0">
                        <a:latin typeface="Cambria Math" panose="02040503050406030204" pitchFamily="18" charset="0"/>
                      </a:rPr>
                      <m:t>)</m:t>
                    </m:r>
                  </m:oMath>
                </a14:m>
                <a:r>
                  <a:rPr lang="en-GB" dirty="0"/>
                  <a:t> and a decoder that produces a reconstruction </a:t>
                </a:r>
                <a14:m>
                  <m:oMath xmlns:m="http://schemas.openxmlformats.org/officeDocument/2006/math">
                    <m:r>
                      <a:rPr lang="en-GB" i="1" dirty="0" smtClean="0">
                        <a:latin typeface="Cambria Math" panose="02040503050406030204" pitchFamily="18" charset="0"/>
                      </a:rPr>
                      <m:t>𝑟</m:t>
                    </m:r>
                    <m:r>
                      <a:rPr lang="en-GB" i="1" dirty="0" smtClean="0">
                        <a:latin typeface="Cambria Math" panose="02040503050406030204" pitchFamily="18" charset="0"/>
                      </a:rPr>
                      <m:t>=</m:t>
                    </m:r>
                    <m:r>
                      <a:rPr lang="en-GB" i="1" dirty="0" smtClean="0">
                        <a:latin typeface="Cambria Math" panose="02040503050406030204" pitchFamily="18" charset="0"/>
                      </a:rPr>
                      <m:t>𝑔</m:t>
                    </m:r>
                    <m:r>
                      <a:rPr lang="en-GB" i="1" dirty="0" smtClean="0">
                        <a:latin typeface="Cambria Math" panose="02040503050406030204" pitchFamily="18" charset="0"/>
                      </a:rPr>
                      <m:t>(</m:t>
                    </m:r>
                    <m:r>
                      <a:rPr lang="en-GB" i="1" dirty="0" smtClean="0">
                        <a:latin typeface="Cambria Math" panose="02040503050406030204" pitchFamily="18" charset="0"/>
                      </a:rPr>
                      <m:t>h</m:t>
                    </m:r>
                    <m:r>
                      <a:rPr lang="en-GB" i="1" dirty="0" smtClean="0">
                        <a:latin typeface="Cambria Math" panose="02040503050406030204" pitchFamily="18" charset="0"/>
                      </a:rPr>
                      <m:t>)</m:t>
                    </m:r>
                  </m:oMath>
                </a14:m>
                <a:endParaRPr lang="en-GB" dirty="0"/>
              </a:p>
            </p:txBody>
          </p:sp>
        </mc:Choice>
        <mc:Fallback xmlns="">
          <p:sp>
            <p:nvSpPr>
              <p:cNvPr id="3" name="Content Placeholder 2">
                <a:extLst>
                  <a:ext uri="{FF2B5EF4-FFF2-40B4-BE49-F238E27FC236}">
                    <a16:creationId xmlns:a16="http://schemas.microsoft.com/office/drawing/2014/main" id="{8A4015F8-BFF2-B1FF-A462-F29BFAA91D52}"/>
                  </a:ext>
                </a:extLst>
              </p:cNvPr>
              <p:cNvSpPr>
                <a:spLocks noGrp="1" noRot="1" noChangeAspect="1" noMove="1" noResize="1" noEditPoints="1" noAdjustHandles="1" noChangeArrowheads="1" noChangeShapeType="1" noTextEdit="1"/>
              </p:cNvSpPr>
              <p:nvPr>
                <p:ph idx="1"/>
              </p:nvPr>
            </p:nvSpPr>
            <p:spPr>
              <a:blipFill>
                <a:blip r:embed="rId2"/>
                <a:stretch>
                  <a:fillRect l="-772" t="-1223" r="-1080"/>
                </a:stretch>
              </a:blipFill>
            </p:spPr>
            <p:txBody>
              <a:bodyPr/>
              <a:lstStyle/>
              <a:p>
                <a:r>
                  <a:rPr lang="en-GB">
                    <a:noFill/>
                  </a:rPr>
                  <a:t> </a:t>
                </a:r>
              </a:p>
            </p:txBody>
          </p:sp>
        </mc:Fallback>
      </mc:AlternateContent>
      <p:sp>
        <p:nvSpPr>
          <p:cNvPr id="4" name="Slide Number Placeholder 3">
            <a:extLst>
              <a:ext uri="{FF2B5EF4-FFF2-40B4-BE49-F238E27FC236}">
                <a16:creationId xmlns:a16="http://schemas.microsoft.com/office/drawing/2014/main" id="{A0946ED9-2AF6-13F2-514B-059DF3C0EB23}"/>
              </a:ext>
            </a:extLst>
          </p:cNvPr>
          <p:cNvSpPr>
            <a:spLocks noGrp="1"/>
          </p:cNvSpPr>
          <p:nvPr>
            <p:ph type="sldNum" sz="quarter" idx="12"/>
          </p:nvPr>
        </p:nvSpPr>
        <p:spPr/>
        <p:txBody>
          <a:bodyPr/>
          <a:lstStyle/>
          <a:p>
            <a:fld id="{44E22EE9-B8A0-0641-9265-052CFE9B95A7}" type="slidenum">
              <a:rPr lang="en-GB" altLang="en-US" smtClean="0"/>
              <a:pPr/>
              <a:t>36</a:t>
            </a:fld>
            <a:endParaRPr lang="en-GB" altLang="en-US" dirty="0"/>
          </a:p>
        </p:txBody>
      </p:sp>
      <p:sp>
        <p:nvSpPr>
          <p:cNvPr id="5" name="TextBox 4">
            <a:extLst>
              <a:ext uri="{FF2B5EF4-FFF2-40B4-BE49-F238E27FC236}">
                <a16:creationId xmlns:a16="http://schemas.microsoft.com/office/drawing/2014/main" id="{E59A26F5-972C-C2EC-B3C1-3F78E0D32057}"/>
              </a:ext>
            </a:extLst>
          </p:cNvPr>
          <p:cNvSpPr txBox="1"/>
          <p:nvPr/>
        </p:nvSpPr>
        <p:spPr>
          <a:xfrm>
            <a:off x="565663" y="5303709"/>
            <a:ext cx="5987537" cy="253916"/>
          </a:xfrm>
          <a:prstGeom prst="rect">
            <a:avLst/>
          </a:prstGeom>
          <a:noFill/>
        </p:spPr>
        <p:txBody>
          <a:bodyPr wrap="none" rtlCol="0">
            <a:spAutoFit/>
          </a:bodyPr>
          <a:lstStyle/>
          <a:p>
            <a:r>
              <a:rPr lang="en-GB" sz="1050" dirty="0"/>
              <a:t>Source: Ian Goodfellow et al., Deep Learning, MIT Press, 2016. http://</a:t>
            </a:r>
            <a:r>
              <a:rPr lang="en-GB" sz="1050" dirty="0" err="1"/>
              <a:t>www.deeplearningbook.org</a:t>
            </a:r>
            <a:endParaRPr lang="en-GB" sz="1050" dirty="0"/>
          </a:p>
        </p:txBody>
      </p:sp>
    </p:spTree>
    <p:extLst>
      <p:ext uri="{BB962C8B-B14F-4D97-AF65-F5344CB8AC3E}">
        <p14:creationId xmlns:p14="http://schemas.microsoft.com/office/powerpoint/2010/main" val="121713798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2E6E8-19B7-E86D-5C81-7ED459B9AE23}"/>
              </a:ext>
            </a:extLst>
          </p:cNvPr>
          <p:cNvSpPr>
            <a:spLocks noGrp="1"/>
          </p:cNvSpPr>
          <p:nvPr>
            <p:ph type="title"/>
          </p:nvPr>
        </p:nvSpPr>
        <p:spPr/>
        <p:txBody>
          <a:bodyPr/>
          <a:lstStyle/>
          <a:p>
            <a:r>
              <a:rPr lang="en-GB" dirty="0"/>
              <a:t>Important note on autoencoders</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D0C9B5B2-E0FF-BE30-60A9-F5D6F3A4633B}"/>
                  </a:ext>
                </a:extLst>
              </p:cNvPr>
              <p:cNvSpPr>
                <a:spLocks noGrp="1"/>
              </p:cNvSpPr>
              <p:nvPr>
                <p:ph idx="1"/>
              </p:nvPr>
            </p:nvSpPr>
            <p:spPr/>
            <p:txBody>
              <a:bodyPr/>
              <a:lstStyle/>
              <a:p>
                <a:r>
                  <a:rPr lang="en-GB" dirty="0"/>
                  <a:t>If an autoencoder succeeds in simply learning to set </a:t>
                </a:r>
                <a14:m>
                  <m:oMath xmlns:m="http://schemas.openxmlformats.org/officeDocument/2006/math">
                    <m:r>
                      <a:rPr lang="en-GB" i="1" dirty="0" smtClean="0">
                        <a:latin typeface="Cambria Math" panose="02040503050406030204" pitchFamily="18" charset="0"/>
                      </a:rPr>
                      <m:t>𝑔</m:t>
                    </m:r>
                    <m:r>
                      <a:rPr lang="en-GB" i="1" dirty="0" smtClean="0">
                        <a:latin typeface="Cambria Math" panose="02040503050406030204" pitchFamily="18" charset="0"/>
                      </a:rPr>
                      <m:t>(</m:t>
                    </m:r>
                    <m:r>
                      <a:rPr lang="en-GB" i="1" dirty="0" smtClean="0">
                        <a:latin typeface="Cambria Math" panose="02040503050406030204" pitchFamily="18" charset="0"/>
                      </a:rPr>
                      <m:t>𝑓</m:t>
                    </m:r>
                    <m:r>
                      <a:rPr lang="en-GB" i="1" dirty="0" smtClean="0">
                        <a:latin typeface="Cambria Math" panose="02040503050406030204" pitchFamily="18" charset="0"/>
                      </a:rPr>
                      <m:t>(</m:t>
                    </m:r>
                    <m:r>
                      <a:rPr lang="en-GB" i="1" dirty="0" smtClean="0">
                        <a:latin typeface="Cambria Math" panose="02040503050406030204" pitchFamily="18" charset="0"/>
                      </a:rPr>
                      <m:t>𝑥</m:t>
                    </m:r>
                    <m:r>
                      <a:rPr lang="en-GB" i="1" dirty="0" smtClean="0">
                        <a:latin typeface="Cambria Math" panose="02040503050406030204" pitchFamily="18" charset="0"/>
                      </a:rPr>
                      <m:t>)) = </m:t>
                    </m:r>
                    <m:r>
                      <a:rPr lang="en-GB" i="1" dirty="0" smtClean="0">
                        <a:latin typeface="Cambria Math" panose="02040503050406030204" pitchFamily="18" charset="0"/>
                      </a:rPr>
                      <m:t>𝑥</m:t>
                    </m:r>
                  </m:oMath>
                </a14:m>
                <a:r>
                  <a:rPr lang="en-GB" dirty="0"/>
                  <a:t> everywhere, then it is not especially useful. </a:t>
                </a:r>
              </a:p>
              <a:p>
                <a:r>
                  <a:rPr lang="en-GB" dirty="0"/>
                  <a:t>Instead, autoencoders are designed to be unable to learn to copy perfectly.</a:t>
                </a:r>
              </a:p>
              <a:p>
                <a:endParaRPr lang="en-GB" dirty="0"/>
              </a:p>
              <a:p>
                <a:r>
                  <a:rPr lang="en-GB" dirty="0"/>
                  <a:t>Usually, autoencoders are restricted in ways that allow them to copy only approximately and to copy only input that resembles the training data. Because the model is forced to prioritise which aspects of the input should be copied, it often learns useful properties of the data. </a:t>
                </a:r>
              </a:p>
            </p:txBody>
          </p:sp>
        </mc:Choice>
        <mc:Fallback xmlns="">
          <p:sp>
            <p:nvSpPr>
              <p:cNvPr id="4" name="Content Placeholder 3">
                <a:extLst>
                  <a:ext uri="{FF2B5EF4-FFF2-40B4-BE49-F238E27FC236}">
                    <a16:creationId xmlns:a16="http://schemas.microsoft.com/office/drawing/2014/main" id="{D0C9B5B2-E0FF-BE30-60A9-F5D6F3A4633B}"/>
                  </a:ext>
                </a:extLst>
              </p:cNvPr>
              <p:cNvSpPr>
                <a:spLocks noGrp="1" noRot="1" noChangeAspect="1" noMove="1" noResize="1" noEditPoints="1" noAdjustHandles="1" noChangeArrowheads="1" noChangeShapeType="1" noTextEdit="1"/>
              </p:cNvSpPr>
              <p:nvPr>
                <p:ph idx="1"/>
              </p:nvPr>
            </p:nvSpPr>
            <p:spPr>
              <a:blipFill>
                <a:blip r:embed="rId2"/>
                <a:stretch>
                  <a:fillRect l="-772" t="-1223" r="-1235"/>
                </a:stretch>
              </a:blipFill>
            </p:spPr>
            <p:txBody>
              <a:bodyPr/>
              <a:lstStyle/>
              <a:p>
                <a:r>
                  <a:rPr lang="en-GB">
                    <a:noFill/>
                  </a:rPr>
                  <a:t> </a:t>
                </a:r>
              </a:p>
            </p:txBody>
          </p:sp>
        </mc:Fallback>
      </mc:AlternateContent>
      <p:sp>
        <p:nvSpPr>
          <p:cNvPr id="3" name="Slide Number Placeholder 2">
            <a:extLst>
              <a:ext uri="{FF2B5EF4-FFF2-40B4-BE49-F238E27FC236}">
                <a16:creationId xmlns:a16="http://schemas.microsoft.com/office/drawing/2014/main" id="{59175BD5-CA54-CA5F-7BE1-E618BC67E1E0}"/>
              </a:ext>
            </a:extLst>
          </p:cNvPr>
          <p:cNvSpPr>
            <a:spLocks noGrp="1"/>
          </p:cNvSpPr>
          <p:nvPr>
            <p:ph type="sldNum" sz="quarter" idx="12"/>
          </p:nvPr>
        </p:nvSpPr>
        <p:spPr/>
        <p:txBody>
          <a:bodyPr/>
          <a:lstStyle/>
          <a:p>
            <a:fld id="{BB98F552-A29D-2D4E-8192-F20670493719}" type="slidenum">
              <a:rPr lang="en-GB" altLang="en-US" smtClean="0"/>
              <a:pPr/>
              <a:t>37</a:t>
            </a:fld>
            <a:endParaRPr lang="en-GB" altLang="en-US" dirty="0"/>
          </a:p>
        </p:txBody>
      </p:sp>
      <p:sp>
        <p:nvSpPr>
          <p:cNvPr id="5" name="TextBox 4">
            <a:extLst>
              <a:ext uri="{FF2B5EF4-FFF2-40B4-BE49-F238E27FC236}">
                <a16:creationId xmlns:a16="http://schemas.microsoft.com/office/drawing/2014/main" id="{6463DB86-7F38-B606-EB20-985870A2642B}"/>
              </a:ext>
            </a:extLst>
          </p:cNvPr>
          <p:cNvSpPr txBox="1"/>
          <p:nvPr/>
        </p:nvSpPr>
        <p:spPr>
          <a:xfrm>
            <a:off x="565663" y="5303709"/>
            <a:ext cx="5987537" cy="253916"/>
          </a:xfrm>
          <a:prstGeom prst="rect">
            <a:avLst/>
          </a:prstGeom>
          <a:noFill/>
        </p:spPr>
        <p:txBody>
          <a:bodyPr wrap="none" rtlCol="0">
            <a:spAutoFit/>
          </a:bodyPr>
          <a:lstStyle/>
          <a:p>
            <a:r>
              <a:rPr lang="en-GB" sz="1050" dirty="0"/>
              <a:t>Source: Ian Goodfellow et al., Deep Learning, MIT Press, 2016. http://</a:t>
            </a:r>
            <a:r>
              <a:rPr lang="en-GB" sz="1050" dirty="0" err="1"/>
              <a:t>www.deeplearningbook.org</a:t>
            </a:r>
            <a:endParaRPr lang="en-GB" sz="1050" dirty="0"/>
          </a:p>
        </p:txBody>
      </p:sp>
    </p:spTree>
    <p:extLst>
      <p:ext uri="{BB962C8B-B14F-4D97-AF65-F5344CB8AC3E}">
        <p14:creationId xmlns:p14="http://schemas.microsoft.com/office/powerpoint/2010/main" val="238804940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295F9A-FAF6-22D3-2145-28DB94374701}"/>
              </a:ext>
            </a:extLst>
          </p:cNvPr>
          <p:cNvSpPr>
            <a:spLocks noGrp="1"/>
          </p:cNvSpPr>
          <p:nvPr>
            <p:ph type="title"/>
          </p:nvPr>
        </p:nvSpPr>
        <p:spPr/>
        <p:txBody>
          <a:bodyPr/>
          <a:lstStyle/>
          <a:p>
            <a:r>
              <a:rPr lang="en-GB" dirty="0"/>
              <a:t>Dropouts in autoencoders</a:t>
            </a:r>
          </a:p>
        </p:txBody>
      </p:sp>
      <p:sp>
        <p:nvSpPr>
          <p:cNvPr id="3" name="Content Placeholder 2">
            <a:extLst>
              <a:ext uri="{FF2B5EF4-FFF2-40B4-BE49-F238E27FC236}">
                <a16:creationId xmlns:a16="http://schemas.microsoft.com/office/drawing/2014/main" id="{2EB72C23-6CFC-96D6-C4D9-7BFF99E45AA0}"/>
              </a:ext>
            </a:extLst>
          </p:cNvPr>
          <p:cNvSpPr>
            <a:spLocks noGrp="1"/>
          </p:cNvSpPr>
          <p:nvPr>
            <p:ph idx="1"/>
          </p:nvPr>
        </p:nvSpPr>
        <p:spPr/>
        <p:txBody>
          <a:bodyPr/>
          <a:lstStyle/>
          <a:p>
            <a:r>
              <a:rPr lang="en-GB" dirty="0"/>
              <a:t>You can add dropout to reduce overfitting. </a:t>
            </a:r>
          </a:p>
        </p:txBody>
      </p:sp>
      <p:sp>
        <p:nvSpPr>
          <p:cNvPr id="4" name="Slide Number Placeholder 3">
            <a:extLst>
              <a:ext uri="{FF2B5EF4-FFF2-40B4-BE49-F238E27FC236}">
                <a16:creationId xmlns:a16="http://schemas.microsoft.com/office/drawing/2014/main" id="{0DA006C0-4104-18E4-178B-3EEECF16573D}"/>
              </a:ext>
            </a:extLst>
          </p:cNvPr>
          <p:cNvSpPr>
            <a:spLocks noGrp="1"/>
          </p:cNvSpPr>
          <p:nvPr>
            <p:ph type="sldNum" sz="quarter" idx="12"/>
          </p:nvPr>
        </p:nvSpPr>
        <p:spPr/>
        <p:txBody>
          <a:bodyPr/>
          <a:lstStyle/>
          <a:p>
            <a:fld id="{44E22EE9-B8A0-0641-9265-052CFE9B95A7}" type="slidenum">
              <a:rPr lang="en-GB" altLang="en-US" smtClean="0"/>
              <a:pPr/>
              <a:t>38</a:t>
            </a:fld>
            <a:endParaRPr lang="en-GB" altLang="en-US" dirty="0"/>
          </a:p>
        </p:txBody>
      </p:sp>
    </p:spTree>
    <p:extLst>
      <p:ext uri="{BB962C8B-B14F-4D97-AF65-F5344CB8AC3E}">
        <p14:creationId xmlns:p14="http://schemas.microsoft.com/office/powerpoint/2010/main" val="282323302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7FDDE7-14D3-0864-3400-F8298B084906}"/>
              </a:ext>
            </a:extLst>
          </p:cNvPr>
          <p:cNvSpPr>
            <a:spLocks noGrp="1"/>
          </p:cNvSpPr>
          <p:nvPr>
            <p:ph type="title"/>
          </p:nvPr>
        </p:nvSpPr>
        <p:spPr/>
        <p:txBody>
          <a:bodyPr/>
          <a:lstStyle/>
          <a:p>
            <a:r>
              <a:rPr lang="en-GB" dirty="0"/>
              <a:t>Undercomplete representation</a:t>
            </a:r>
          </a:p>
        </p:txBody>
      </p:sp>
      <p:sp>
        <p:nvSpPr>
          <p:cNvPr id="3" name="Content Placeholder 2">
            <a:extLst>
              <a:ext uri="{FF2B5EF4-FFF2-40B4-BE49-F238E27FC236}">
                <a16:creationId xmlns:a16="http://schemas.microsoft.com/office/drawing/2014/main" id="{CD45C55E-BBBC-A1CC-45B1-7894FC5F79B9}"/>
              </a:ext>
            </a:extLst>
          </p:cNvPr>
          <p:cNvSpPr>
            <a:spLocks noGrp="1"/>
          </p:cNvSpPr>
          <p:nvPr>
            <p:ph idx="1"/>
          </p:nvPr>
        </p:nvSpPr>
        <p:spPr/>
        <p:txBody>
          <a:bodyPr/>
          <a:lstStyle/>
          <a:p>
            <a:pPr algn="l"/>
            <a:r>
              <a:rPr lang="en-GB" b="0" i="0" u="none" strike="noStrike" dirty="0">
                <a:solidFill>
                  <a:srgbClr val="000000"/>
                </a:solidFill>
                <a:effectLst/>
              </a:rPr>
              <a:t>An autoencoder whose code dimension is less than the input dimension is called undercomplete.</a:t>
            </a:r>
          </a:p>
          <a:p>
            <a:pPr algn="l"/>
            <a:r>
              <a:rPr lang="en-GB" b="0" i="0" u="none" strike="noStrike" dirty="0">
                <a:solidFill>
                  <a:srgbClr val="000000"/>
                </a:solidFill>
                <a:effectLst/>
              </a:rPr>
              <a:t>Learning an undercomplete representation forces the autoencoder to capture the most salient features of the training data</a:t>
            </a:r>
          </a:p>
          <a:p>
            <a:endParaRPr lang="en-GB" dirty="0"/>
          </a:p>
        </p:txBody>
      </p:sp>
      <p:sp>
        <p:nvSpPr>
          <p:cNvPr id="4" name="Slide Number Placeholder 3">
            <a:extLst>
              <a:ext uri="{FF2B5EF4-FFF2-40B4-BE49-F238E27FC236}">
                <a16:creationId xmlns:a16="http://schemas.microsoft.com/office/drawing/2014/main" id="{B07709CF-2A91-7ADD-2B69-9291A5DA5C50}"/>
              </a:ext>
            </a:extLst>
          </p:cNvPr>
          <p:cNvSpPr>
            <a:spLocks noGrp="1"/>
          </p:cNvSpPr>
          <p:nvPr>
            <p:ph type="sldNum" sz="quarter" idx="12"/>
          </p:nvPr>
        </p:nvSpPr>
        <p:spPr/>
        <p:txBody>
          <a:bodyPr/>
          <a:lstStyle/>
          <a:p>
            <a:fld id="{44E22EE9-B8A0-0641-9265-052CFE9B95A7}" type="slidenum">
              <a:rPr lang="en-GB" altLang="en-US" smtClean="0"/>
              <a:pPr/>
              <a:t>39</a:t>
            </a:fld>
            <a:endParaRPr lang="en-GB" altLang="en-US" dirty="0"/>
          </a:p>
        </p:txBody>
      </p:sp>
    </p:spTree>
    <p:extLst>
      <p:ext uri="{BB962C8B-B14F-4D97-AF65-F5344CB8AC3E}">
        <p14:creationId xmlns:p14="http://schemas.microsoft.com/office/powerpoint/2010/main" val="8926755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889B1C-D432-F911-FD64-F33EBD60A64B}"/>
              </a:ext>
            </a:extLst>
          </p:cNvPr>
          <p:cNvSpPr>
            <a:spLocks noGrp="1"/>
          </p:cNvSpPr>
          <p:nvPr>
            <p:ph type="title"/>
          </p:nvPr>
        </p:nvSpPr>
        <p:spPr/>
        <p:txBody>
          <a:bodyPr/>
          <a:lstStyle/>
          <a:p>
            <a:r>
              <a:rPr lang="en-GB" dirty="0"/>
              <a:t>Transferrable ideas from neuroscience </a:t>
            </a:r>
          </a:p>
        </p:txBody>
      </p:sp>
      <p:sp>
        <p:nvSpPr>
          <p:cNvPr id="3" name="Content Placeholder 2">
            <a:extLst>
              <a:ext uri="{FF2B5EF4-FFF2-40B4-BE49-F238E27FC236}">
                <a16:creationId xmlns:a16="http://schemas.microsoft.com/office/drawing/2014/main" id="{3737B148-EBD5-CA6C-11E9-5F6A84EE8BB9}"/>
              </a:ext>
            </a:extLst>
          </p:cNvPr>
          <p:cNvSpPr>
            <a:spLocks noGrp="1"/>
          </p:cNvSpPr>
          <p:nvPr>
            <p:ph idx="1"/>
          </p:nvPr>
        </p:nvSpPr>
        <p:spPr/>
        <p:txBody>
          <a:bodyPr/>
          <a:lstStyle/>
          <a:p>
            <a:pPr>
              <a:spcBef>
                <a:spcPts val="600"/>
              </a:spcBef>
            </a:pPr>
            <a:r>
              <a:rPr lang="en-GB" dirty="0">
                <a:effectLst/>
              </a:rPr>
              <a:t>By focusing on the computational and algorithmic levels, we can obtain transferrable insights into general mechanisms of brain function while leaving room to accommodate the distinctive opportunities and challenges that arise when building intelligent machines </a:t>
            </a:r>
            <a:r>
              <a:rPr lang="en-GB" i="1" dirty="0">
                <a:effectLst/>
              </a:rPr>
              <a:t>in </a:t>
            </a:r>
            <a:r>
              <a:rPr lang="en-GB" i="1" dirty="0">
                <a:solidFill>
                  <a:srgbClr val="FF0000"/>
                </a:solidFill>
                <a:effectLst/>
              </a:rPr>
              <a:t>silico</a:t>
            </a:r>
            <a:r>
              <a:rPr lang="en-GB" dirty="0">
                <a:effectLst/>
              </a:rPr>
              <a:t>. </a:t>
            </a:r>
            <a:endParaRPr lang="en-GB" dirty="0"/>
          </a:p>
          <a:p>
            <a:endParaRPr lang="en-GB" dirty="0"/>
          </a:p>
        </p:txBody>
      </p:sp>
      <p:sp>
        <p:nvSpPr>
          <p:cNvPr id="4" name="Slide Number Placeholder 3">
            <a:extLst>
              <a:ext uri="{FF2B5EF4-FFF2-40B4-BE49-F238E27FC236}">
                <a16:creationId xmlns:a16="http://schemas.microsoft.com/office/drawing/2014/main" id="{1FF20318-A9BC-C40A-6CC8-6662EF26576E}"/>
              </a:ext>
            </a:extLst>
          </p:cNvPr>
          <p:cNvSpPr>
            <a:spLocks noGrp="1"/>
          </p:cNvSpPr>
          <p:nvPr>
            <p:ph type="sldNum" sz="quarter" idx="12"/>
          </p:nvPr>
        </p:nvSpPr>
        <p:spPr/>
        <p:txBody>
          <a:bodyPr/>
          <a:lstStyle/>
          <a:p>
            <a:fld id="{44E22EE9-B8A0-0641-9265-052CFE9B95A7}" type="slidenum">
              <a:rPr lang="en-GB" altLang="en-US" smtClean="0"/>
              <a:pPr/>
              <a:t>4</a:t>
            </a:fld>
            <a:endParaRPr lang="en-GB" altLang="en-US" dirty="0"/>
          </a:p>
        </p:txBody>
      </p:sp>
      <p:sp>
        <p:nvSpPr>
          <p:cNvPr id="5" name="TextBox 4">
            <a:extLst>
              <a:ext uri="{FF2B5EF4-FFF2-40B4-BE49-F238E27FC236}">
                <a16:creationId xmlns:a16="http://schemas.microsoft.com/office/drawing/2014/main" id="{00C0658C-A353-F10D-FDF3-2C24BCDD9CBD}"/>
              </a:ext>
            </a:extLst>
          </p:cNvPr>
          <p:cNvSpPr txBox="1"/>
          <p:nvPr/>
        </p:nvSpPr>
        <p:spPr>
          <a:xfrm>
            <a:off x="598407" y="5324740"/>
            <a:ext cx="7056784" cy="246221"/>
          </a:xfrm>
          <a:prstGeom prst="rect">
            <a:avLst/>
          </a:prstGeom>
          <a:noFill/>
        </p:spPr>
        <p:txBody>
          <a:bodyPr wrap="square">
            <a:spAutoFit/>
          </a:bodyPr>
          <a:lstStyle/>
          <a:p>
            <a:r>
              <a:rPr lang="en-GB" sz="1000" b="0" i="0" u="none" strike="noStrike" dirty="0">
                <a:solidFill>
                  <a:srgbClr val="212121"/>
                </a:solidFill>
                <a:effectLst/>
                <a:latin typeface="Helvetica Neue" panose="02000503000000020004" pitchFamily="2" charset="0"/>
                <a:ea typeface="Helvetica Neue" panose="02000503000000020004" pitchFamily="2" charset="0"/>
                <a:cs typeface="Helvetica Neue" panose="02000503000000020004" pitchFamily="2" charset="0"/>
              </a:rPr>
              <a:t>Source: Hassabis D, Kumaran D, Summerfield C, </a:t>
            </a:r>
            <a:r>
              <a:rPr lang="en-GB" sz="1000" b="0" i="0" u="none" strike="noStrike" dirty="0" err="1">
                <a:solidFill>
                  <a:srgbClr val="212121"/>
                </a:solidFill>
                <a:effectLst/>
                <a:latin typeface="Helvetica Neue" panose="02000503000000020004" pitchFamily="2" charset="0"/>
                <a:ea typeface="Helvetica Neue" panose="02000503000000020004" pitchFamily="2" charset="0"/>
                <a:cs typeface="Helvetica Neue" panose="02000503000000020004" pitchFamily="2" charset="0"/>
              </a:rPr>
              <a:t>Botvinick</a:t>
            </a:r>
            <a:r>
              <a:rPr lang="en-GB" sz="1000" b="0" i="0" u="none" strike="noStrike" dirty="0">
                <a:solidFill>
                  <a:srgbClr val="212121"/>
                </a:solidFill>
                <a:effectLst/>
                <a:latin typeface="Helvetica Neue" panose="02000503000000020004" pitchFamily="2" charset="0"/>
                <a:ea typeface="Helvetica Neue" panose="02000503000000020004" pitchFamily="2" charset="0"/>
                <a:cs typeface="Helvetica Neue" panose="02000503000000020004" pitchFamily="2" charset="0"/>
              </a:rPr>
              <a:t> M. Neuroscience-Inspired Artificial Intelligence. Neuron. 2017</a:t>
            </a:r>
            <a:endParaRPr lang="en-GB" sz="1000"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194871997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6A9C86-2604-8D32-5E3B-A9F20D16E67F}"/>
              </a:ext>
            </a:extLst>
          </p:cNvPr>
          <p:cNvSpPr>
            <a:spLocks noGrp="1"/>
          </p:cNvSpPr>
          <p:nvPr>
            <p:ph type="title"/>
          </p:nvPr>
        </p:nvSpPr>
        <p:spPr/>
        <p:txBody>
          <a:bodyPr/>
          <a:lstStyle/>
          <a:p>
            <a:r>
              <a:rPr lang="en-GB" dirty="0"/>
              <a:t>Learning process in autoencoders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A844633-C82D-46B4-26C1-018FB98423D8}"/>
                  </a:ext>
                </a:extLst>
              </p:cNvPr>
              <p:cNvSpPr>
                <a:spLocks noGrp="1"/>
              </p:cNvSpPr>
              <p:nvPr>
                <p:ph idx="1"/>
              </p:nvPr>
            </p:nvSpPr>
            <p:spPr/>
            <p:txBody>
              <a:bodyPr/>
              <a:lstStyle/>
              <a:p>
                <a:r>
                  <a:rPr lang="en-GB" b="0" i="0" u="none" strike="noStrike" dirty="0">
                    <a:solidFill>
                      <a:srgbClr val="000000"/>
                    </a:solidFill>
                    <a:effectLst/>
                  </a:rPr>
                  <a:t>The</a:t>
                </a:r>
                <a:r>
                  <a:rPr lang="en-GB" b="0" i="0" u="none" strike="noStrike" dirty="0">
                    <a:effectLst/>
                  </a:rPr>
                  <a:t> </a:t>
                </a:r>
                <a:r>
                  <a:rPr lang="en-GB" b="0" i="0" u="none" strike="noStrike" dirty="0">
                    <a:solidFill>
                      <a:srgbClr val="000000"/>
                    </a:solidFill>
                    <a:effectLst/>
                  </a:rPr>
                  <a:t>learning</a:t>
                </a:r>
                <a:r>
                  <a:rPr lang="en-GB" b="0" i="0" u="none" strike="noStrike" dirty="0">
                    <a:effectLst/>
                  </a:rPr>
                  <a:t> </a:t>
                </a:r>
                <a:r>
                  <a:rPr lang="en-GB" b="0" i="0" u="none" strike="noStrike" dirty="0">
                    <a:solidFill>
                      <a:srgbClr val="000000"/>
                    </a:solidFill>
                    <a:effectLst/>
                  </a:rPr>
                  <a:t>process</a:t>
                </a:r>
                <a:r>
                  <a:rPr lang="en-GB" b="0" i="0" u="none" strike="noStrike" dirty="0">
                    <a:effectLst/>
                  </a:rPr>
                  <a:t> </a:t>
                </a:r>
                <a:r>
                  <a:rPr lang="en-GB" b="0" i="0" u="none" strike="noStrike" dirty="0">
                    <a:solidFill>
                      <a:srgbClr val="000000"/>
                    </a:solidFill>
                    <a:effectLst/>
                  </a:rPr>
                  <a:t>is</a:t>
                </a:r>
                <a:r>
                  <a:rPr lang="en-GB" b="0" i="0" u="none" strike="noStrike" dirty="0">
                    <a:effectLst/>
                  </a:rPr>
                  <a:t> </a:t>
                </a:r>
                <a:r>
                  <a:rPr lang="en-GB" b="0" i="0" u="none" strike="noStrike" dirty="0">
                    <a:solidFill>
                      <a:srgbClr val="000000"/>
                    </a:solidFill>
                    <a:effectLst/>
                  </a:rPr>
                  <a:t>described</a:t>
                </a:r>
                <a:r>
                  <a:rPr lang="en-GB" b="0" i="0" u="none" strike="noStrike" dirty="0">
                    <a:effectLst/>
                  </a:rPr>
                  <a:t> </a:t>
                </a:r>
                <a:r>
                  <a:rPr lang="en-GB" b="0" i="0" u="none" strike="noStrike" dirty="0">
                    <a:solidFill>
                      <a:srgbClr val="000000"/>
                    </a:solidFill>
                    <a:effectLst/>
                  </a:rPr>
                  <a:t>simply</a:t>
                </a:r>
                <a:r>
                  <a:rPr lang="en-GB" b="0" i="0" u="none" strike="noStrike" dirty="0">
                    <a:effectLst/>
                  </a:rPr>
                  <a:t> </a:t>
                </a:r>
                <a:r>
                  <a:rPr lang="en-GB" b="0" i="0" u="none" strike="noStrike" dirty="0">
                    <a:solidFill>
                      <a:srgbClr val="000000"/>
                    </a:solidFill>
                    <a:effectLst/>
                  </a:rPr>
                  <a:t>as</a:t>
                </a:r>
                <a:r>
                  <a:rPr lang="en-GB" b="0" i="0" u="none" strike="noStrike" dirty="0">
                    <a:effectLst/>
                  </a:rPr>
                  <a:t> </a:t>
                </a:r>
                <a:r>
                  <a:rPr lang="en-GB" b="0" i="0" u="none" strike="noStrike" dirty="0">
                    <a:solidFill>
                      <a:srgbClr val="000000"/>
                    </a:solidFill>
                    <a:effectLst/>
                  </a:rPr>
                  <a:t>minimising</a:t>
                </a:r>
                <a:r>
                  <a:rPr lang="en-GB" b="0" i="0" u="none" strike="noStrike" dirty="0">
                    <a:effectLst/>
                  </a:rPr>
                  <a:t> </a:t>
                </a:r>
                <a:r>
                  <a:rPr lang="en-GB" b="0" i="0" u="none" strike="noStrike" dirty="0">
                    <a:solidFill>
                      <a:srgbClr val="000000"/>
                    </a:solidFill>
                    <a:effectLst/>
                  </a:rPr>
                  <a:t>a</a:t>
                </a:r>
                <a:r>
                  <a:rPr lang="en-GB" b="0" i="0" u="none" strike="noStrike" dirty="0">
                    <a:effectLst/>
                  </a:rPr>
                  <a:t> </a:t>
                </a:r>
                <a:r>
                  <a:rPr lang="en-GB" b="0" i="0" u="none" strike="noStrike" dirty="0">
                    <a:solidFill>
                      <a:srgbClr val="000000"/>
                    </a:solidFill>
                    <a:effectLst/>
                  </a:rPr>
                  <a:t>loss</a:t>
                </a:r>
                <a:r>
                  <a:rPr lang="en-GB" b="0" i="0" u="none" strike="noStrike" dirty="0">
                    <a:effectLst/>
                  </a:rPr>
                  <a:t> </a:t>
                </a:r>
                <a:r>
                  <a:rPr lang="en-GB" b="0" i="0" u="none" strike="noStrike" dirty="0">
                    <a:solidFill>
                      <a:srgbClr val="000000"/>
                    </a:solidFill>
                    <a:effectLst/>
                  </a:rPr>
                  <a:t>function:</a:t>
                </a:r>
              </a:p>
              <a:p>
                <a:endParaRPr lang="en-GB" b="0" i="0" u="none" strike="noStrike" dirty="0">
                  <a:solidFill>
                    <a:srgbClr val="000000"/>
                  </a:solidFill>
                  <a:effectLst/>
                </a:endParaRPr>
              </a:p>
              <a:p>
                <a:pPr marL="0" indent="0">
                  <a:buNone/>
                </a:pPr>
                <a14:m>
                  <m:oMathPara xmlns:m="http://schemas.openxmlformats.org/officeDocument/2006/math">
                    <m:oMathParaPr>
                      <m:jc m:val="center"/>
                    </m:oMathParaPr>
                    <m:oMath xmlns:m="http://schemas.openxmlformats.org/officeDocument/2006/math">
                      <m:r>
                        <a:rPr lang="en-GB" i="1" dirty="0" smtClean="0">
                          <a:solidFill>
                            <a:srgbClr val="000000"/>
                          </a:solidFill>
                          <a:latin typeface="Cambria Math" panose="02040503050406030204" pitchFamily="18" charset="0"/>
                        </a:rPr>
                        <m:t>𝐿</m:t>
                      </m:r>
                      <m:r>
                        <a:rPr lang="en-GB" i="1" dirty="0" smtClean="0">
                          <a:solidFill>
                            <a:srgbClr val="000000"/>
                          </a:solidFill>
                          <a:latin typeface="Cambria Math" panose="02040503050406030204" pitchFamily="18" charset="0"/>
                        </a:rPr>
                        <m:t>(</m:t>
                      </m:r>
                      <m:r>
                        <a:rPr lang="en-GB" i="1" dirty="0" smtClean="0">
                          <a:solidFill>
                            <a:srgbClr val="000000"/>
                          </a:solidFill>
                          <a:latin typeface="Cambria Math" panose="02040503050406030204" pitchFamily="18" charset="0"/>
                        </a:rPr>
                        <m:t>𝑥</m:t>
                      </m:r>
                      <m:r>
                        <a:rPr lang="en-GB" i="1" dirty="0" smtClean="0">
                          <a:solidFill>
                            <a:srgbClr val="000000"/>
                          </a:solidFill>
                          <a:latin typeface="Cambria Math" panose="02040503050406030204" pitchFamily="18" charset="0"/>
                        </a:rPr>
                        <m:t>, </m:t>
                      </m:r>
                      <m:r>
                        <a:rPr lang="en-GB" i="1" dirty="0" smtClean="0">
                          <a:solidFill>
                            <a:srgbClr val="000000"/>
                          </a:solidFill>
                          <a:latin typeface="Cambria Math" panose="02040503050406030204" pitchFamily="18" charset="0"/>
                        </a:rPr>
                        <m:t>𝑔</m:t>
                      </m:r>
                      <m:r>
                        <a:rPr lang="en-GB" i="1" dirty="0" smtClean="0">
                          <a:solidFill>
                            <a:srgbClr val="000000"/>
                          </a:solidFill>
                          <a:latin typeface="Cambria Math" panose="02040503050406030204" pitchFamily="18" charset="0"/>
                        </a:rPr>
                        <m:t>(</m:t>
                      </m:r>
                      <m:r>
                        <a:rPr lang="en-GB" i="1" dirty="0" smtClean="0">
                          <a:solidFill>
                            <a:srgbClr val="000000"/>
                          </a:solidFill>
                          <a:latin typeface="Cambria Math" panose="02040503050406030204" pitchFamily="18" charset="0"/>
                        </a:rPr>
                        <m:t>𝑓</m:t>
                      </m:r>
                      <m:d>
                        <m:dPr>
                          <m:ctrlPr>
                            <a:rPr lang="en-GB" i="1" dirty="0" smtClean="0">
                              <a:solidFill>
                                <a:srgbClr val="000000"/>
                              </a:solidFill>
                              <a:latin typeface="Cambria Math" panose="02040503050406030204" pitchFamily="18" charset="0"/>
                            </a:rPr>
                          </m:ctrlPr>
                        </m:dPr>
                        <m:e>
                          <m:r>
                            <a:rPr lang="en-GB" i="1" dirty="0" smtClean="0">
                              <a:solidFill>
                                <a:srgbClr val="000000"/>
                              </a:solidFill>
                              <a:latin typeface="Cambria Math" panose="02040503050406030204" pitchFamily="18" charset="0"/>
                            </a:rPr>
                            <m:t>𝑥</m:t>
                          </m:r>
                          <m:r>
                            <a:rPr lang="en-GB" b="0" i="1" dirty="0" smtClean="0">
                              <a:solidFill>
                                <a:srgbClr val="000000"/>
                              </a:solidFill>
                              <a:latin typeface="Cambria Math" panose="02040503050406030204" pitchFamily="18" charset="0"/>
                            </a:rPr>
                            <m:t>)</m:t>
                          </m:r>
                        </m:e>
                      </m:d>
                    </m:oMath>
                  </m:oMathPara>
                </a14:m>
                <a:endParaRPr lang="en-GB" dirty="0"/>
              </a:p>
              <a:p>
                <a:endParaRPr lang="en-GB" dirty="0">
                  <a:solidFill>
                    <a:srgbClr val="000000"/>
                  </a:solidFill>
                </a:endParaRPr>
              </a:p>
              <a:p>
                <a:pPr algn="l"/>
                <a:r>
                  <a:rPr lang="en-GB" dirty="0">
                    <a:solidFill>
                      <a:srgbClr val="000000"/>
                    </a:solidFill>
                  </a:rPr>
                  <a:t>where where L is a loss function penalising  </a:t>
                </a:r>
                <a14:m>
                  <m:oMath xmlns:m="http://schemas.openxmlformats.org/officeDocument/2006/math">
                    <m:r>
                      <a:rPr lang="en-GB" dirty="0">
                        <a:solidFill>
                          <a:srgbClr val="000000"/>
                        </a:solidFill>
                        <a:latin typeface="Cambria Math" panose="02040503050406030204" pitchFamily="18" charset="0"/>
                      </a:rPr>
                      <m:t>𝑔</m:t>
                    </m:r>
                    <m:r>
                      <a:rPr lang="en-GB" dirty="0">
                        <a:solidFill>
                          <a:srgbClr val="000000"/>
                        </a:solidFill>
                        <a:latin typeface="Cambria Math" panose="02040503050406030204" pitchFamily="18" charset="0"/>
                      </a:rPr>
                      <m:t>(</m:t>
                    </m:r>
                    <m:r>
                      <a:rPr lang="en-GB" dirty="0">
                        <a:solidFill>
                          <a:srgbClr val="000000"/>
                        </a:solidFill>
                        <a:latin typeface="Cambria Math" panose="02040503050406030204" pitchFamily="18" charset="0"/>
                      </a:rPr>
                      <m:t>𝑓</m:t>
                    </m:r>
                    <m:d>
                      <m:dPr>
                        <m:ctrlPr>
                          <a:rPr lang="en-GB" i="1" dirty="0">
                            <a:solidFill>
                              <a:srgbClr val="000000"/>
                            </a:solidFill>
                            <a:latin typeface="Cambria Math" panose="02040503050406030204" pitchFamily="18" charset="0"/>
                          </a:rPr>
                        </m:ctrlPr>
                      </m:dPr>
                      <m:e>
                        <m:r>
                          <a:rPr lang="en-GB" dirty="0">
                            <a:solidFill>
                              <a:srgbClr val="000000"/>
                            </a:solidFill>
                            <a:latin typeface="Cambria Math" panose="02040503050406030204" pitchFamily="18" charset="0"/>
                          </a:rPr>
                          <m:t>𝑥</m:t>
                        </m:r>
                        <m:r>
                          <a:rPr lang="en-GB" dirty="0">
                            <a:solidFill>
                              <a:srgbClr val="000000"/>
                            </a:solidFill>
                            <a:latin typeface="Cambria Math" panose="02040503050406030204" pitchFamily="18" charset="0"/>
                          </a:rPr>
                          <m:t>)</m:t>
                        </m:r>
                      </m:e>
                    </m:d>
                  </m:oMath>
                </a14:m>
                <a:r>
                  <a:rPr lang="en-GB" dirty="0">
                    <a:solidFill>
                      <a:srgbClr val="000000"/>
                    </a:solidFill>
                  </a:rPr>
                  <a:t> for being dissimilar from x such as the mean squared error.</a:t>
                </a:r>
              </a:p>
              <a:p>
                <a:pPr algn="l"/>
                <a:endParaRPr lang="en-GB" dirty="0">
                  <a:solidFill>
                    <a:srgbClr val="000000"/>
                  </a:solidFill>
                </a:endParaRPr>
              </a:p>
              <a:p>
                <a:pPr algn="l"/>
                <a:endParaRPr lang="en-GB" dirty="0">
                  <a:solidFill>
                    <a:srgbClr val="000000"/>
                  </a:solidFill>
                </a:endParaRPr>
              </a:p>
              <a:p>
                <a:pPr marL="0" indent="0">
                  <a:buNone/>
                </a:pPr>
                <a:endParaRPr lang="en-GB" dirty="0">
                  <a:solidFill>
                    <a:srgbClr val="000000"/>
                  </a:solidFill>
                </a:endParaRPr>
              </a:p>
              <a:p>
                <a:pPr marL="0" indent="0">
                  <a:buNone/>
                </a:pPr>
                <a:endParaRPr lang="en-GB" b="0" i="0" u="none" strike="noStrike" dirty="0">
                  <a:solidFill>
                    <a:srgbClr val="000000"/>
                  </a:solidFill>
                  <a:effectLst/>
                </a:endParaRPr>
              </a:p>
            </p:txBody>
          </p:sp>
        </mc:Choice>
        <mc:Fallback xmlns="">
          <p:sp>
            <p:nvSpPr>
              <p:cNvPr id="3" name="Content Placeholder 2">
                <a:extLst>
                  <a:ext uri="{FF2B5EF4-FFF2-40B4-BE49-F238E27FC236}">
                    <a16:creationId xmlns:a16="http://schemas.microsoft.com/office/drawing/2014/main" id="{4A844633-C82D-46B4-26C1-018FB98423D8}"/>
                  </a:ext>
                </a:extLst>
              </p:cNvPr>
              <p:cNvSpPr>
                <a:spLocks noGrp="1" noRot="1" noChangeAspect="1" noMove="1" noResize="1" noEditPoints="1" noAdjustHandles="1" noChangeArrowheads="1" noChangeShapeType="1" noTextEdit="1"/>
              </p:cNvSpPr>
              <p:nvPr>
                <p:ph idx="1"/>
              </p:nvPr>
            </p:nvSpPr>
            <p:spPr>
              <a:blipFill>
                <a:blip r:embed="rId2"/>
                <a:stretch>
                  <a:fillRect l="-772" t="-1223"/>
                </a:stretch>
              </a:blipFill>
            </p:spPr>
            <p:txBody>
              <a:bodyPr/>
              <a:lstStyle/>
              <a:p>
                <a:r>
                  <a:rPr lang="en-GB">
                    <a:noFill/>
                  </a:rPr>
                  <a:t> </a:t>
                </a:r>
              </a:p>
            </p:txBody>
          </p:sp>
        </mc:Fallback>
      </mc:AlternateContent>
      <p:sp>
        <p:nvSpPr>
          <p:cNvPr id="4" name="Slide Number Placeholder 3">
            <a:extLst>
              <a:ext uri="{FF2B5EF4-FFF2-40B4-BE49-F238E27FC236}">
                <a16:creationId xmlns:a16="http://schemas.microsoft.com/office/drawing/2014/main" id="{61218CA1-F1BC-A3AC-C56A-60A1F978F6AF}"/>
              </a:ext>
            </a:extLst>
          </p:cNvPr>
          <p:cNvSpPr>
            <a:spLocks noGrp="1"/>
          </p:cNvSpPr>
          <p:nvPr>
            <p:ph type="sldNum" sz="quarter" idx="12"/>
          </p:nvPr>
        </p:nvSpPr>
        <p:spPr/>
        <p:txBody>
          <a:bodyPr/>
          <a:lstStyle/>
          <a:p>
            <a:fld id="{44E22EE9-B8A0-0641-9265-052CFE9B95A7}" type="slidenum">
              <a:rPr lang="en-GB" altLang="en-US" smtClean="0"/>
              <a:pPr/>
              <a:t>40</a:t>
            </a:fld>
            <a:endParaRPr lang="en-GB" altLang="en-US" dirty="0"/>
          </a:p>
        </p:txBody>
      </p:sp>
      <p:sp>
        <p:nvSpPr>
          <p:cNvPr id="5" name="TextBox 4">
            <a:extLst>
              <a:ext uri="{FF2B5EF4-FFF2-40B4-BE49-F238E27FC236}">
                <a16:creationId xmlns:a16="http://schemas.microsoft.com/office/drawing/2014/main" id="{C3D66246-04F0-E834-73EC-C4659EA63422}"/>
              </a:ext>
            </a:extLst>
          </p:cNvPr>
          <p:cNvSpPr txBox="1"/>
          <p:nvPr/>
        </p:nvSpPr>
        <p:spPr>
          <a:xfrm>
            <a:off x="521485" y="5347314"/>
            <a:ext cx="6054863" cy="253916"/>
          </a:xfrm>
          <a:prstGeom prst="rect">
            <a:avLst/>
          </a:prstGeom>
          <a:noFill/>
        </p:spPr>
        <p:txBody>
          <a:bodyPr wrap="none" rtlCol="0">
            <a:spAutoFit/>
          </a:bodyPr>
          <a:lstStyle/>
          <a:p>
            <a:r>
              <a:rPr lang="en-GB" sz="1050" dirty="0"/>
              <a:t>Source: Ian Goodfellow et al., Deep Learning, MIT Press, 2016. http://</a:t>
            </a:r>
            <a:r>
              <a:rPr lang="en-GB" sz="1050" dirty="0" err="1"/>
              <a:t>www.deeplearningbook.org</a:t>
            </a:r>
            <a:endParaRPr lang="en-GB" sz="1050" dirty="0"/>
          </a:p>
        </p:txBody>
      </p:sp>
    </p:spTree>
    <p:extLst>
      <p:ext uri="{BB962C8B-B14F-4D97-AF65-F5344CB8AC3E}">
        <p14:creationId xmlns:p14="http://schemas.microsoft.com/office/powerpoint/2010/main" val="223591217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FC404-CC30-6528-5BAB-B96C641FC230}"/>
              </a:ext>
            </a:extLst>
          </p:cNvPr>
          <p:cNvSpPr>
            <a:spLocks noGrp="1"/>
          </p:cNvSpPr>
          <p:nvPr>
            <p:ph type="title"/>
          </p:nvPr>
        </p:nvSpPr>
        <p:spPr/>
        <p:txBody>
          <a:bodyPr/>
          <a:lstStyle/>
          <a:p>
            <a:r>
              <a:rPr lang="en-GB" dirty="0"/>
              <a:t>Linear decoders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40AECF9-8A4E-DE9B-5284-CA676395A63F}"/>
                  </a:ext>
                </a:extLst>
              </p:cNvPr>
              <p:cNvSpPr>
                <a:spLocks noGrp="1"/>
              </p:cNvSpPr>
              <p:nvPr>
                <p:ph idx="1"/>
              </p:nvPr>
            </p:nvSpPr>
            <p:spPr/>
            <p:txBody>
              <a:bodyPr/>
              <a:lstStyle/>
              <a:p>
                <a:r>
                  <a:rPr lang="en-GB" dirty="0">
                    <a:solidFill>
                      <a:srgbClr val="000000"/>
                    </a:solidFill>
                  </a:rPr>
                  <a:t>When the decoder is linear and </a:t>
                </a:r>
                <a14:m>
                  <m:oMath xmlns:m="http://schemas.openxmlformats.org/officeDocument/2006/math">
                    <m:r>
                      <a:rPr lang="en-GB" i="1" dirty="0" smtClean="0">
                        <a:solidFill>
                          <a:srgbClr val="000000"/>
                        </a:solidFill>
                        <a:latin typeface="Cambria Math" panose="02040503050406030204" pitchFamily="18" charset="0"/>
                      </a:rPr>
                      <m:t>𝐿</m:t>
                    </m:r>
                    <m:r>
                      <a:rPr lang="en-GB" i="1" dirty="0" smtClean="0">
                        <a:solidFill>
                          <a:srgbClr val="000000"/>
                        </a:solidFill>
                        <a:latin typeface="Cambria Math" panose="02040503050406030204" pitchFamily="18" charset="0"/>
                      </a:rPr>
                      <m:t> </m:t>
                    </m:r>
                  </m:oMath>
                </a14:m>
                <a:r>
                  <a:rPr lang="en-GB" dirty="0">
                    <a:solidFill>
                      <a:srgbClr val="000000"/>
                    </a:solidFill>
                  </a:rPr>
                  <a:t>is the mean squared error, an undercomplete autoencoder learns to span the same subspace as PCA. </a:t>
                </a:r>
              </a:p>
              <a:p>
                <a:r>
                  <a:rPr lang="en-GB" dirty="0">
                    <a:solidFill>
                      <a:srgbClr val="000000"/>
                    </a:solidFill>
                  </a:rPr>
                  <a:t>In this case, an autoencoder trained to perform the copying task has learned the principal subspace of the training data as a side eﬀect.</a:t>
                </a:r>
              </a:p>
              <a:p>
                <a:endParaRPr lang="en-GB" dirty="0">
                  <a:solidFill>
                    <a:srgbClr val="000000"/>
                  </a:solidFill>
                </a:endParaRPr>
              </a:p>
              <a:p>
                <a:pPr algn="l"/>
                <a:r>
                  <a:rPr lang="en-GB" b="0" i="0" u="none" strike="noStrike" dirty="0">
                    <a:solidFill>
                      <a:srgbClr val="000000"/>
                    </a:solidFill>
                    <a:effectLst/>
                  </a:rPr>
                  <a:t>Autoencoders with nonlinear encoder functions </a:t>
                </a:r>
                <a14:m>
                  <m:oMath xmlns:m="http://schemas.openxmlformats.org/officeDocument/2006/math">
                    <m:r>
                      <a:rPr lang="en-GB" b="0" i="1" u="none" strike="noStrike" dirty="0" smtClean="0">
                        <a:solidFill>
                          <a:srgbClr val="000000"/>
                        </a:solidFill>
                        <a:effectLst/>
                        <a:latin typeface="Cambria Math" panose="02040503050406030204" pitchFamily="18" charset="0"/>
                      </a:rPr>
                      <m:t>𝑓</m:t>
                    </m:r>
                  </m:oMath>
                </a14:m>
                <a:r>
                  <a:rPr lang="en-GB" dirty="0">
                    <a:solidFill>
                      <a:srgbClr val="000000"/>
                    </a:solidFill>
                  </a:rPr>
                  <a:t> </a:t>
                </a:r>
                <a:r>
                  <a:rPr lang="en-GB" b="0" i="0" u="none" strike="noStrike" dirty="0">
                    <a:solidFill>
                      <a:srgbClr val="000000"/>
                    </a:solidFill>
                    <a:effectLst/>
                  </a:rPr>
                  <a:t>and nonlinear decoder functions</a:t>
                </a:r>
                <a:r>
                  <a:rPr lang="en-GB" dirty="0">
                    <a:solidFill>
                      <a:srgbClr val="000000"/>
                    </a:solidFill>
                  </a:rPr>
                  <a:t> </a:t>
                </a:r>
                <a14:m>
                  <m:oMath xmlns:m="http://schemas.openxmlformats.org/officeDocument/2006/math">
                    <m:r>
                      <a:rPr lang="en-GB" b="0" i="1" u="none" strike="noStrike" dirty="0" smtClean="0">
                        <a:solidFill>
                          <a:srgbClr val="000000"/>
                        </a:solidFill>
                        <a:effectLst/>
                        <a:latin typeface="Cambria Math" panose="02040503050406030204" pitchFamily="18" charset="0"/>
                      </a:rPr>
                      <m:t>𝑔</m:t>
                    </m:r>
                    <m:r>
                      <a:rPr lang="en-GB" i="1" dirty="0">
                        <a:solidFill>
                          <a:srgbClr val="000000"/>
                        </a:solidFill>
                        <a:latin typeface="Cambria Math" panose="02040503050406030204" pitchFamily="18" charset="0"/>
                      </a:rPr>
                      <m:t> </m:t>
                    </m:r>
                  </m:oMath>
                </a14:m>
                <a:r>
                  <a:rPr lang="en-GB" b="0" i="0" u="none" strike="noStrike" dirty="0">
                    <a:solidFill>
                      <a:srgbClr val="000000"/>
                    </a:solidFill>
                    <a:effectLst/>
                  </a:rPr>
                  <a:t>can thus learn a more powerful nonlinear generalisation of PCA.</a:t>
                </a:r>
              </a:p>
              <a:p>
                <a:endParaRPr lang="en-GB" dirty="0">
                  <a:solidFill>
                    <a:srgbClr val="000000"/>
                  </a:solidFill>
                </a:endParaRPr>
              </a:p>
              <a:p>
                <a:endParaRPr lang="en-GB" dirty="0"/>
              </a:p>
            </p:txBody>
          </p:sp>
        </mc:Choice>
        <mc:Fallback xmlns="">
          <p:sp>
            <p:nvSpPr>
              <p:cNvPr id="3" name="Content Placeholder 2">
                <a:extLst>
                  <a:ext uri="{FF2B5EF4-FFF2-40B4-BE49-F238E27FC236}">
                    <a16:creationId xmlns:a16="http://schemas.microsoft.com/office/drawing/2014/main" id="{E40AECF9-8A4E-DE9B-5284-CA676395A63F}"/>
                  </a:ext>
                </a:extLst>
              </p:cNvPr>
              <p:cNvSpPr>
                <a:spLocks noGrp="1" noRot="1" noChangeAspect="1" noMove="1" noResize="1" noEditPoints="1" noAdjustHandles="1" noChangeArrowheads="1" noChangeShapeType="1" noTextEdit="1"/>
              </p:cNvSpPr>
              <p:nvPr>
                <p:ph idx="1"/>
              </p:nvPr>
            </p:nvSpPr>
            <p:spPr>
              <a:blipFill>
                <a:blip r:embed="rId2"/>
                <a:stretch>
                  <a:fillRect l="-772" t="-1223"/>
                </a:stretch>
              </a:blipFill>
            </p:spPr>
            <p:txBody>
              <a:bodyPr/>
              <a:lstStyle/>
              <a:p>
                <a:r>
                  <a:rPr lang="en-GB">
                    <a:noFill/>
                  </a:rPr>
                  <a:t> </a:t>
                </a:r>
              </a:p>
            </p:txBody>
          </p:sp>
        </mc:Fallback>
      </mc:AlternateContent>
      <p:sp>
        <p:nvSpPr>
          <p:cNvPr id="4" name="Slide Number Placeholder 3">
            <a:extLst>
              <a:ext uri="{FF2B5EF4-FFF2-40B4-BE49-F238E27FC236}">
                <a16:creationId xmlns:a16="http://schemas.microsoft.com/office/drawing/2014/main" id="{0DA38275-F546-A5B3-928D-A35163F6496F}"/>
              </a:ext>
            </a:extLst>
          </p:cNvPr>
          <p:cNvSpPr>
            <a:spLocks noGrp="1"/>
          </p:cNvSpPr>
          <p:nvPr>
            <p:ph type="sldNum" sz="quarter" idx="12"/>
          </p:nvPr>
        </p:nvSpPr>
        <p:spPr/>
        <p:txBody>
          <a:bodyPr/>
          <a:lstStyle/>
          <a:p>
            <a:fld id="{44E22EE9-B8A0-0641-9265-052CFE9B95A7}" type="slidenum">
              <a:rPr lang="en-GB" altLang="en-US" smtClean="0"/>
              <a:pPr/>
              <a:t>41</a:t>
            </a:fld>
            <a:endParaRPr lang="en-GB" altLang="en-US" dirty="0"/>
          </a:p>
        </p:txBody>
      </p:sp>
      <p:sp>
        <p:nvSpPr>
          <p:cNvPr id="5" name="TextBox 4">
            <a:extLst>
              <a:ext uri="{FF2B5EF4-FFF2-40B4-BE49-F238E27FC236}">
                <a16:creationId xmlns:a16="http://schemas.microsoft.com/office/drawing/2014/main" id="{55F7412B-2506-E753-4478-75DE3FBA3454}"/>
              </a:ext>
            </a:extLst>
          </p:cNvPr>
          <p:cNvSpPr txBox="1"/>
          <p:nvPr/>
        </p:nvSpPr>
        <p:spPr>
          <a:xfrm>
            <a:off x="521485" y="5347314"/>
            <a:ext cx="6054863" cy="253916"/>
          </a:xfrm>
          <a:prstGeom prst="rect">
            <a:avLst/>
          </a:prstGeom>
          <a:noFill/>
        </p:spPr>
        <p:txBody>
          <a:bodyPr wrap="none" rtlCol="0">
            <a:spAutoFit/>
          </a:bodyPr>
          <a:lstStyle/>
          <a:p>
            <a:r>
              <a:rPr lang="en-GB" sz="1050" dirty="0"/>
              <a:t>Source: Ian Goodfellow et al., Deep Learning, MIT Press, 2016. http://</a:t>
            </a:r>
            <a:r>
              <a:rPr lang="en-GB" sz="1050" dirty="0" err="1"/>
              <a:t>www.deeplearningbook.org</a:t>
            </a:r>
            <a:endParaRPr lang="en-GB" sz="1050" dirty="0"/>
          </a:p>
        </p:txBody>
      </p:sp>
    </p:spTree>
    <p:extLst>
      <p:ext uri="{BB962C8B-B14F-4D97-AF65-F5344CB8AC3E}">
        <p14:creationId xmlns:p14="http://schemas.microsoft.com/office/powerpoint/2010/main" val="126085133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75C3E-84ED-4348-8C8E-098BA9AE9779}"/>
              </a:ext>
            </a:extLst>
          </p:cNvPr>
          <p:cNvSpPr>
            <a:spLocks noGrp="1"/>
          </p:cNvSpPr>
          <p:nvPr>
            <p:ph type="title"/>
          </p:nvPr>
        </p:nvSpPr>
        <p:spPr/>
        <p:txBody>
          <a:bodyPr/>
          <a:lstStyle/>
          <a:p>
            <a:r>
              <a:rPr lang="en-GB" dirty="0"/>
              <a:t>Sparse autoencoders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BFFD6B6-41A9-79C9-3457-9E597820AE8C}"/>
                  </a:ext>
                </a:extLst>
              </p:cNvPr>
              <p:cNvSpPr>
                <a:spLocks noGrp="1"/>
              </p:cNvSpPr>
              <p:nvPr>
                <p:ph idx="1"/>
              </p:nvPr>
            </p:nvSpPr>
            <p:spPr/>
            <p:txBody>
              <a:bodyPr/>
              <a:lstStyle/>
              <a:p>
                <a:pPr algn="l"/>
                <a:r>
                  <a:rPr lang="en-GB" b="0" i="0" u="none" strike="noStrike" dirty="0">
                    <a:solidFill>
                      <a:srgbClr val="000000"/>
                    </a:solidFill>
                    <a:effectLst/>
                  </a:rPr>
                  <a:t>A sparse autoencoder is simply an autoencoder whose training criterion involves a sparsity penalty </a:t>
                </a:r>
                <a14:m>
                  <m:oMath xmlns:m="http://schemas.openxmlformats.org/officeDocument/2006/math">
                    <m:r>
                      <a:rPr lang="el-GR" b="0" i="1" u="none" strike="noStrike" dirty="0" smtClean="0">
                        <a:solidFill>
                          <a:srgbClr val="000000"/>
                        </a:solidFill>
                        <a:effectLst/>
                        <a:latin typeface="Cambria Math" panose="02040503050406030204" pitchFamily="18" charset="0"/>
                      </a:rPr>
                      <m:t>Ω(</m:t>
                    </m:r>
                    <m:r>
                      <a:rPr lang="en-GB" b="0" i="1" u="none" strike="noStrike" dirty="0" smtClean="0">
                        <a:solidFill>
                          <a:srgbClr val="000000"/>
                        </a:solidFill>
                        <a:effectLst/>
                        <a:latin typeface="Cambria Math" panose="02040503050406030204" pitchFamily="18" charset="0"/>
                      </a:rPr>
                      <m:t>h</m:t>
                    </m:r>
                    <m:r>
                      <a:rPr lang="en-GB" b="0" i="1" u="none" strike="noStrike" dirty="0" smtClean="0">
                        <a:solidFill>
                          <a:srgbClr val="000000"/>
                        </a:solidFill>
                        <a:effectLst/>
                        <a:latin typeface="Cambria Math" panose="02040503050406030204" pitchFamily="18" charset="0"/>
                      </a:rPr>
                      <m:t>)</m:t>
                    </m:r>
                  </m:oMath>
                </a14:m>
                <a:r>
                  <a:rPr lang="en-GB" b="0" i="0" u="none" strike="noStrike" dirty="0">
                    <a:solidFill>
                      <a:srgbClr val="000000"/>
                    </a:solidFill>
                    <a:effectLst/>
                  </a:rPr>
                  <a:t> on the code layer</a:t>
                </a:r>
                <a:r>
                  <a:rPr lang="en-GB" dirty="0">
                    <a:solidFill>
                      <a:srgbClr val="000000"/>
                    </a:solidFill>
                  </a:rPr>
                  <a:t> </a:t>
                </a:r>
                <a14:m>
                  <m:oMath xmlns:m="http://schemas.openxmlformats.org/officeDocument/2006/math">
                    <m:r>
                      <a:rPr lang="en-GB" b="0" i="1" u="none" strike="noStrike" dirty="0" smtClean="0">
                        <a:solidFill>
                          <a:srgbClr val="000000"/>
                        </a:solidFill>
                        <a:effectLst/>
                        <a:latin typeface="Cambria Math" panose="02040503050406030204" pitchFamily="18" charset="0"/>
                      </a:rPr>
                      <m:t>h</m:t>
                    </m:r>
                  </m:oMath>
                </a14:m>
                <a:r>
                  <a:rPr lang="en-GB" b="0" i="0" u="none" strike="noStrike" dirty="0">
                    <a:solidFill>
                      <a:srgbClr val="000000"/>
                    </a:solidFill>
                    <a:effectLst/>
                  </a:rPr>
                  <a:t>, in addition to the reconstruction error:</a:t>
                </a:r>
              </a:p>
              <a:p>
                <a:endParaRPr lang="en-GB" dirty="0"/>
              </a:p>
              <a:p>
                <a:endParaRPr lang="en-GB" dirty="0"/>
              </a:p>
              <a:p>
                <a:endParaRPr lang="en-GB" dirty="0"/>
              </a:p>
              <a:p>
                <a:pPr algn="l"/>
                <a:r>
                  <a:rPr lang="en-GB" b="0" i="0" u="none" strike="noStrike" dirty="0">
                    <a:solidFill>
                      <a:srgbClr val="000000"/>
                    </a:solidFill>
                    <a:effectLst/>
                  </a:rPr>
                  <a:t>Sparse autoencoders are typically used to learn features for another task, such as classiﬁcation. An autoencoder that has been regularised to be sparse must respond to unique statistical features of the dataset it has been trained on, rather than simply acting as an identity function. In this way, training to perform the copying task with a sparsity penalty can yield a model that has learned useful features as a </a:t>
                </a:r>
                <a:r>
                  <a:rPr lang="en-GB" b="0" i="0" u="none" strike="noStrike" dirty="0" err="1">
                    <a:solidFill>
                      <a:srgbClr val="000000"/>
                    </a:solidFill>
                    <a:effectLst/>
                  </a:rPr>
                  <a:t>byproduct</a:t>
                </a:r>
                <a:r>
                  <a:rPr lang="en-GB" b="0" i="0" u="none" strike="noStrike" dirty="0">
                    <a:solidFill>
                      <a:srgbClr val="000000"/>
                    </a:solidFill>
                    <a:effectLst/>
                  </a:rPr>
                  <a:t>.</a:t>
                </a:r>
              </a:p>
              <a:p>
                <a:endParaRPr lang="en-GB" dirty="0"/>
              </a:p>
            </p:txBody>
          </p:sp>
        </mc:Choice>
        <mc:Fallback xmlns="">
          <p:sp>
            <p:nvSpPr>
              <p:cNvPr id="3" name="Content Placeholder 2">
                <a:extLst>
                  <a:ext uri="{FF2B5EF4-FFF2-40B4-BE49-F238E27FC236}">
                    <a16:creationId xmlns:a16="http://schemas.microsoft.com/office/drawing/2014/main" id="{CBFFD6B6-41A9-79C9-3457-9E597820AE8C}"/>
                  </a:ext>
                </a:extLst>
              </p:cNvPr>
              <p:cNvSpPr>
                <a:spLocks noGrp="1" noRot="1" noChangeAspect="1" noMove="1" noResize="1" noEditPoints="1" noAdjustHandles="1" noChangeArrowheads="1" noChangeShapeType="1" noTextEdit="1"/>
              </p:cNvSpPr>
              <p:nvPr>
                <p:ph idx="1"/>
              </p:nvPr>
            </p:nvSpPr>
            <p:spPr>
              <a:blipFill>
                <a:blip r:embed="rId2"/>
                <a:stretch>
                  <a:fillRect l="-772" t="-1223" r="-1389" b="-6422"/>
                </a:stretch>
              </a:blipFill>
            </p:spPr>
            <p:txBody>
              <a:bodyPr/>
              <a:lstStyle/>
              <a:p>
                <a:r>
                  <a:rPr lang="en-GB">
                    <a:noFill/>
                  </a:rPr>
                  <a:t> </a:t>
                </a:r>
              </a:p>
            </p:txBody>
          </p:sp>
        </mc:Fallback>
      </mc:AlternateContent>
      <p:sp>
        <p:nvSpPr>
          <p:cNvPr id="4" name="Slide Number Placeholder 3">
            <a:extLst>
              <a:ext uri="{FF2B5EF4-FFF2-40B4-BE49-F238E27FC236}">
                <a16:creationId xmlns:a16="http://schemas.microsoft.com/office/drawing/2014/main" id="{7B6303CD-B1CE-C0EB-B036-EE5EF404BA2F}"/>
              </a:ext>
            </a:extLst>
          </p:cNvPr>
          <p:cNvSpPr>
            <a:spLocks noGrp="1"/>
          </p:cNvSpPr>
          <p:nvPr>
            <p:ph type="sldNum" sz="quarter" idx="12"/>
          </p:nvPr>
        </p:nvSpPr>
        <p:spPr/>
        <p:txBody>
          <a:bodyPr/>
          <a:lstStyle/>
          <a:p>
            <a:fld id="{44E22EE9-B8A0-0641-9265-052CFE9B95A7}" type="slidenum">
              <a:rPr lang="en-GB" altLang="en-US" smtClean="0"/>
              <a:pPr/>
              <a:t>42</a:t>
            </a:fld>
            <a:endParaRPr lang="en-GB" altLang="en-US"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1E2CA5AC-D751-E922-4914-51664F9894DA}"/>
                  </a:ext>
                </a:extLst>
              </p:cNvPr>
              <p:cNvSpPr txBox="1"/>
              <p:nvPr/>
            </p:nvSpPr>
            <p:spPr>
              <a:xfrm>
                <a:off x="2286000" y="2664471"/>
                <a:ext cx="457200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i="1" dirty="0" smtClean="0">
                          <a:solidFill>
                            <a:srgbClr val="000000"/>
                          </a:solidFill>
                          <a:latin typeface="Cambria Math" panose="02040503050406030204" pitchFamily="18" charset="0"/>
                        </a:rPr>
                        <m:t>𝐿</m:t>
                      </m:r>
                      <m:r>
                        <a:rPr lang="en-GB" i="1" dirty="0" smtClean="0">
                          <a:solidFill>
                            <a:srgbClr val="000000"/>
                          </a:solidFill>
                          <a:latin typeface="Cambria Math" panose="02040503050406030204" pitchFamily="18" charset="0"/>
                        </a:rPr>
                        <m:t>(</m:t>
                      </m:r>
                      <m:r>
                        <a:rPr lang="en-GB" i="1" dirty="0" smtClean="0">
                          <a:solidFill>
                            <a:srgbClr val="000000"/>
                          </a:solidFill>
                          <a:latin typeface="Cambria Math" panose="02040503050406030204" pitchFamily="18" charset="0"/>
                        </a:rPr>
                        <m:t>𝑥</m:t>
                      </m:r>
                      <m:r>
                        <a:rPr lang="en-GB" i="1" dirty="0" smtClean="0">
                          <a:solidFill>
                            <a:srgbClr val="000000"/>
                          </a:solidFill>
                          <a:latin typeface="Cambria Math" panose="02040503050406030204" pitchFamily="18" charset="0"/>
                        </a:rPr>
                        <m:t>, </m:t>
                      </m:r>
                      <m:r>
                        <a:rPr lang="en-GB" i="1" dirty="0" smtClean="0">
                          <a:solidFill>
                            <a:srgbClr val="000000"/>
                          </a:solidFill>
                          <a:latin typeface="Cambria Math" panose="02040503050406030204" pitchFamily="18" charset="0"/>
                        </a:rPr>
                        <m:t>𝑔</m:t>
                      </m:r>
                      <m:r>
                        <a:rPr lang="en-GB" i="1" dirty="0" smtClean="0">
                          <a:solidFill>
                            <a:srgbClr val="000000"/>
                          </a:solidFill>
                          <a:latin typeface="Cambria Math" panose="02040503050406030204" pitchFamily="18" charset="0"/>
                        </a:rPr>
                        <m:t>(</m:t>
                      </m:r>
                      <m:r>
                        <a:rPr lang="en-GB" i="1" dirty="0" smtClean="0">
                          <a:solidFill>
                            <a:srgbClr val="000000"/>
                          </a:solidFill>
                          <a:latin typeface="Cambria Math" panose="02040503050406030204" pitchFamily="18" charset="0"/>
                        </a:rPr>
                        <m:t>𝑓</m:t>
                      </m:r>
                      <m:d>
                        <m:dPr>
                          <m:ctrlPr>
                            <a:rPr lang="en-GB" i="1" dirty="0" smtClean="0">
                              <a:solidFill>
                                <a:srgbClr val="000000"/>
                              </a:solidFill>
                              <a:latin typeface="Cambria Math" panose="02040503050406030204" pitchFamily="18" charset="0"/>
                            </a:rPr>
                          </m:ctrlPr>
                        </m:dPr>
                        <m:e>
                          <m:r>
                            <a:rPr lang="en-GB" i="1" dirty="0" smtClean="0">
                              <a:solidFill>
                                <a:srgbClr val="000000"/>
                              </a:solidFill>
                              <a:latin typeface="Cambria Math" panose="02040503050406030204" pitchFamily="18" charset="0"/>
                            </a:rPr>
                            <m:t>𝑥</m:t>
                          </m:r>
                          <m:r>
                            <a:rPr lang="en-GB" b="0" i="1" dirty="0" smtClean="0">
                              <a:solidFill>
                                <a:srgbClr val="000000"/>
                              </a:solidFill>
                              <a:latin typeface="Cambria Math" panose="02040503050406030204" pitchFamily="18" charset="0"/>
                            </a:rPr>
                            <m:t>)</m:t>
                          </m:r>
                        </m:e>
                      </m:d>
                      <m:r>
                        <a:rPr lang="en-GB" b="0" i="1" dirty="0" smtClean="0">
                          <a:solidFill>
                            <a:srgbClr val="000000"/>
                          </a:solidFill>
                          <a:latin typeface="Cambria Math" panose="02040503050406030204" pitchFamily="18" charset="0"/>
                        </a:rPr>
                        <m:t>+ </m:t>
                      </m:r>
                      <m:r>
                        <a:rPr lang="el-GR" i="1" dirty="0">
                          <a:solidFill>
                            <a:srgbClr val="000000"/>
                          </a:solidFill>
                          <a:latin typeface="Cambria Math" panose="02040503050406030204" pitchFamily="18" charset="0"/>
                        </a:rPr>
                        <m:t>Ω(</m:t>
                      </m:r>
                      <m:r>
                        <a:rPr lang="en-GB" i="1" dirty="0">
                          <a:solidFill>
                            <a:srgbClr val="000000"/>
                          </a:solidFill>
                          <a:latin typeface="Cambria Math" panose="02040503050406030204" pitchFamily="18" charset="0"/>
                        </a:rPr>
                        <m:t>h</m:t>
                      </m:r>
                      <m:r>
                        <a:rPr lang="en-GB" i="1" dirty="0">
                          <a:solidFill>
                            <a:srgbClr val="000000"/>
                          </a:solidFill>
                          <a:latin typeface="Cambria Math" panose="02040503050406030204" pitchFamily="18" charset="0"/>
                        </a:rPr>
                        <m:t>)</m:t>
                      </m:r>
                    </m:oMath>
                  </m:oMathPara>
                </a14:m>
                <a:endParaRPr lang="en-GB" dirty="0"/>
              </a:p>
            </p:txBody>
          </p:sp>
        </mc:Choice>
        <mc:Fallback xmlns="">
          <p:sp>
            <p:nvSpPr>
              <p:cNvPr id="6" name="TextBox 5">
                <a:extLst>
                  <a:ext uri="{FF2B5EF4-FFF2-40B4-BE49-F238E27FC236}">
                    <a16:creationId xmlns:a16="http://schemas.microsoft.com/office/drawing/2014/main" id="{1E2CA5AC-D751-E922-4914-51664F9894DA}"/>
                  </a:ext>
                </a:extLst>
              </p:cNvPr>
              <p:cNvSpPr txBox="1">
                <a:spLocks noRot="1" noChangeAspect="1" noMove="1" noResize="1" noEditPoints="1" noAdjustHandles="1" noChangeArrowheads="1" noChangeShapeType="1" noTextEdit="1"/>
              </p:cNvSpPr>
              <p:nvPr/>
            </p:nvSpPr>
            <p:spPr>
              <a:xfrm>
                <a:off x="2286000" y="2664471"/>
                <a:ext cx="4572000" cy="369332"/>
              </a:xfrm>
              <a:prstGeom prst="rect">
                <a:avLst/>
              </a:prstGeom>
              <a:blipFill>
                <a:blip r:embed="rId3"/>
                <a:stretch>
                  <a:fillRect b="-16129"/>
                </a:stretch>
              </a:blipFill>
            </p:spPr>
            <p:txBody>
              <a:bodyPr/>
              <a:lstStyle/>
              <a:p>
                <a:r>
                  <a:rPr lang="en-GB">
                    <a:noFill/>
                  </a:rPr>
                  <a:t> </a:t>
                </a:r>
              </a:p>
            </p:txBody>
          </p:sp>
        </mc:Fallback>
      </mc:AlternateContent>
      <p:sp>
        <p:nvSpPr>
          <p:cNvPr id="7" name="TextBox 6">
            <a:extLst>
              <a:ext uri="{FF2B5EF4-FFF2-40B4-BE49-F238E27FC236}">
                <a16:creationId xmlns:a16="http://schemas.microsoft.com/office/drawing/2014/main" id="{DDC9162C-C221-9204-422F-3B61F8AB4206}"/>
              </a:ext>
            </a:extLst>
          </p:cNvPr>
          <p:cNvSpPr txBox="1"/>
          <p:nvPr/>
        </p:nvSpPr>
        <p:spPr>
          <a:xfrm>
            <a:off x="521485" y="5347314"/>
            <a:ext cx="6054863" cy="253916"/>
          </a:xfrm>
          <a:prstGeom prst="rect">
            <a:avLst/>
          </a:prstGeom>
          <a:noFill/>
        </p:spPr>
        <p:txBody>
          <a:bodyPr wrap="none" rtlCol="0">
            <a:spAutoFit/>
          </a:bodyPr>
          <a:lstStyle/>
          <a:p>
            <a:r>
              <a:rPr lang="en-GB" sz="1050" dirty="0"/>
              <a:t>Source: Ian Goodfellow et al., Deep Learning, MIT Press, 2016. http://</a:t>
            </a:r>
            <a:r>
              <a:rPr lang="en-GB" sz="1050" dirty="0" err="1"/>
              <a:t>www.deeplearningbook.org</a:t>
            </a:r>
            <a:endParaRPr lang="en-GB" sz="1050" dirty="0"/>
          </a:p>
        </p:txBody>
      </p:sp>
    </p:spTree>
    <p:extLst>
      <p:ext uri="{BB962C8B-B14F-4D97-AF65-F5344CB8AC3E}">
        <p14:creationId xmlns:p14="http://schemas.microsoft.com/office/powerpoint/2010/main" val="419672571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5571B8-5EB6-6B73-1DCE-93CBF1BDADC3}"/>
              </a:ext>
            </a:extLst>
          </p:cNvPr>
          <p:cNvSpPr>
            <a:spLocks noGrp="1"/>
          </p:cNvSpPr>
          <p:nvPr>
            <p:ph type="title"/>
          </p:nvPr>
        </p:nvSpPr>
        <p:spPr/>
        <p:txBody>
          <a:bodyPr/>
          <a:lstStyle/>
          <a:p>
            <a:r>
              <a:rPr lang="en-GB" dirty="0"/>
              <a:t>Sparse autoencoders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4AED248-C698-6733-B1F4-557EC7456A07}"/>
                  </a:ext>
                </a:extLst>
              </p:cNvPr>
              <p:cNvSpPr>
                <a:spLocks noGrp="1"/>
              </p:cNvSpPr>
              <p:nvPr>
                <p:ph idx="1"/>
              </p:nvPr>
            </p:nvSpPr>
            <p:spPr/>
            <p:txBody>
              <a:bodyPr/>
              <a:lstStyle/>
              <a:p>
                <a:pPr algn="l"/>
                <a:r>
                  <a:rPr lang="en-GB" b="0" i="0" u="none" strike="noStrike" dirty="0">
                    <a:solidFill>
                      <a:srgbClr val="000000"/>
                    </a:solidFill>
                    <a:effectLst/>
                  </a:rPr>
                  <a:t>We can think of the penalty </a:t>
                </a:r>
                <a14:m>
                  <m:oMath xmlns:m="http://schemas.openxmlformats.org/officeDocument/2006/math">
                    <m:r>
                      <a:rPr lang="el-GR" i="1" dirty="0" smtClean="0">
                        <a:solidFill>
                          <a:srgbClr val="000000"/>
                        </a:solidFill>
                        <a:latin typeface="Cambria Math" panose="02040503050406030204" pitchFamily="18" charset="0"/>
                      </a:rPr>
                      <m:t>Ω(</m:t>
                    </m:r>
                    <m:r>
                      <a:rPr lang="en-GB" i="1" dirty="0">
                        <a:solidFill>
                          <a:srgbClr val="000000"/>
                        </a:solidFill>
                        <a:latin typeface="Cambria Math" panose="02040503050406030204" pitchFamily="18" charset="0"/>
                      </a:rPr>
                      <m:t>h</m:t>
                    </m:r>
                    <m:r>
                      <a:rPr lang="en-GB" i="1" dirty="0">
                        <a:solidFill>
                          <a:srgbClr val="000000"/>
                        </a:solidFill>
                        <a:latin typeface="Cambria Math" panose="02040503050406030204" pitchFamily="18" charset="0"/>
                      </a:rPr>
                      <m:t>)</m:t>
                    </m:r>
                  </m:oMath>
                </a14:m>
                <a:r>
                  <a:rPr lang="en-GB" dirty="0">
                    <a:solidFill>
                      <a:srgbClr val="000000"/>
                    </a:solidFill>
                    <a:latin typeface="ff3"/>
                  </a:rPr>
                  <a:t> </a:t>
                </a:r>
                <a:r>
                  <a:rPr lang="en-GB" b="0" i="0" u="none" strike="noStrike" dirty="0">
                    <a:solidFill>
                      <a:srgbClr val="000000"/>
                    </a:solidFill>
                    <a:effectLst/>
                  </a:rPr>
                  <a:t>simply as a </a:t>
                </a:r>
                <a:r>
                  <a:rPr lang="en-GB" b="0" i="0" u="none" strike="noStrike" dirty="0" err="1">
                    <a:solidFill>
                      <a:srgbClr val="000000"/>
                    </a:solidFill>
                    <a:effectLst/>
                  </a:rPr>
                  <a:t>regulariser</a:t>
                </a:r>
                <a:r>
                  <a:rPr lang="en-GB" b="0" i="0" u="none" strike="noStrike" dirty="0">
                    <a:solidFill>
                      <a:srgbClr val="000000"/>
                    </a:solidFill>
                    <a:effectLst/>
                  </a:rPr>
                  <a:t> term added to a feedforward network whose primary task is to copy the input to the output (unsupervised learning objective) and possibly also perform some supervised task (with a supervised learning objective) that depends on these sparse features.</a:t>
                </a:r>
              </a:p>
              <a:p>
                <a:pPr algn="l"/>
                <a:endParaRPr lang="en-GB" dirty="0">
                  <a:solidFill>
                    <a:srgbClr val="000000"/>
                  </a:solidFill>
                </a:endParaRPr>
              </a:p>
              <a:p>
                <a:pPr algn="l"/>
                <a:endParaRPr lang="en-GB" b="0" i="0" u="none" strike="noStrike" dirty="0">
                  <a:solidFill>
                    <a:srgbClr val="000000"/>
                  </a:solidFill>
                  <a:effectLst/>
                </a:endParaRPr>
              </a:p>
              <a:p>
                <a:endParaRPr lang="en-GB" dirty="0"/>
              </a:p>
            </p:txBody>
          </p:sp>
        </mc:Choice>
        <mc:Fallback xmlns="">
          <p:sp>
            <p:nvSpPr>
              <p:cNvPr id="3" name="Content Placeholder 2">
                <a:extLst>
                  <a:ext uri="{FF2B5EF4-FFF2-40B4-BE49-F238E27FC236}">
                    <a16:creationId xmlns:a16="http://schemas.microsoft.com/office/drawing/2014/main" id="{B4AED248-C698-6733-B1F4-557EC7456A07}"/>
                  </a:ext>
                </a:extLst>
              </p:cNvPr>
              <p:cNvSpPr>
                <a:spLocks noGrp="1" noRot="1" noChangeAspect="1" noMove="1" noResize="1" noEditPoints="1" noAdjustHandles="1" noChangeArrowheads="1" noChangeShapeType="1" noTextEdit="1"/>
              </p:cNvSpPr>
              <p:nvPr>
                <p:ph idx="1"/>
              </p:nvPr>
            </p:nvSpPr>
            <p:spPr>
              <a:blipFill>
                <a:blip r:embed="rId2"/>
                <a:stretch>
                  <a:fillRect l="-772" t="-1223"/>
                </a:stretch>
              </a:blipFill>
            </p:spPr>
            <p:txBody>
              <a:bodyPr/>
              <a:lstStyle/>
              <a:p>
                <a:r>
                  <a:rPr lang="en-GB">
                    <a:noFill/>
                  </a:rPr>
                  <a:t> </a:t>
                </a:r>
              </a:p>
            </p:txBody>
          </p:sp>
        </mc:Fallback>
      </mc:AlternateContent>
      <p:sp>
        <p:nvSpPr>
          <p:cNvPr id="4" name="Slide Number Placeholder 3">
            <a:extLst>
              <a:ext uri="{FF2B5EF4-FFF2-40B4-BE49-F238E27FC236}">
                <a16:creationId xmlns:a16="http://schemas.microsoft.com/office/drawing/2014/main" id="{851D8B1A-10F8-2F3D-5FC0-2594978005F1}"/>
              </a:ext>
            </a:extLst>
          </p:cNvPr>
          <p:cNvSpPr>
            <a:spLocks noGrp="1"/>
          </p:cNvSpPr>
          <p:nvPr>
            <p:ph type="sldNum" sz="quarter" idx="12"/>
          </p:nvPr>
        </p:nvSpPr>
        <p:spPr/>
        <p:txBody>
          <a:bodyPr/>
          <a:lstStyle/>
          <a:p>
            <a:fld id="{44E22EE9-B8A0-0641-9265-052CFE9B95A7}" type="slidenum">
              <a:rPr lang="en-GB" altLang="en-US" smtClean="0"/>
              <a:pPr/>
              <a:t>43</a:t>
            </a:fld>
            <a:endParaRPr lang="en-GB" altLang="en-US" dirty="0"/>
          </a:p>
        </p:txBody>
      </p:sp>
      <p:sp>
        <p:nvSpPr>
          <p:cNvPr id="5" name="TextBox 4">
            <a:extLst>
              <a:ext uri="{FF2B5EF4-FFF2-40B4-BE49-F238E27FC236}">
                <a16:creationId xmlns:a16="http://schemas.microsoft.com/office/drawing/2014/main" id="{C9FE5486-0A53-1FA6-885D-92E41E6A41CA}"/>
              </a:ext>
            </a:extLst>
          </p:cNvPr>
          <p:cNvSpPr txBox="1"/>
          <p:nvPr/>
        </p:nvSpPr>
        <p:spPr>
          <a:xfrm>
            <a:off x="521485" y="5347314"/>
            <a:ext cx="6054863" cy="253916"/>
          </a:xfrm>
          <a:prstGeom prst="rect">
            <a:avLst/>
          </a:prstGeom>
          <a:noFill/>
        </p:spPr>
        <p:txBody>
          <a:bodyPr wrap="none" rtlCol="0">
            <a:spAutoFit/>
          </a:bodyPr>
          <a:lstStyle/>
          <a:p>
            <a:r>
              <a:rPr lang="en-GB" sz="1050" dirty="0"/>
              <a:t>Source: Ian Goodfellow et al., Deep Learning, MIT Press, 2016. http://</a:t>
            </a:r>
            <a:r>
              <a:rPr lang="en-GB" sz="1050" dirty="0" err="1"/>
              <a:t>www.deeplearningbook.org</a:t>
            </a:r>
            <a:endParaRPr lang="en-GB" sz="1050" dirty="0"/>
          </a:p>
        </p:txBody>
      </p:sp>
    </p:spTree>
    <p:extLst>
      <p:ext uri="{BB962C8B-B14F-4D97-AF65-F5344CB8AC3E}">
        <p14:creationId xmlns:p14="http://schemas.microsoft.com/office/powerpoint/2010/main" val="402048732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0BAFC10F-A590-D9EA-1004-841248FCF206}"/>
              </a:ext>
            </a:extLst>
          </p:cNvPr>
          <p:cNvSpPr/>
          <p:nvPr/>
        </p:nvSpPr>
        <p:spPr>
          <a:xfrm>
            <a:off x="1799089" y="1021071"/>
            <a:ext cx="5306607" cy="1567449"/>
          </a:xfrm>
          <a:prstGeom prst="rect">
            <a:avLst/>
          </a:prstGeom>
          <a:solidFill>
            <a:schemeClr val="accent1">
              <a:alpha val="1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65922FEC-DF08-4F78-B358-B81388117200}"/>
              </a:ext>
            </a:extLst>
          </p:cNvPr>
          <p:cNvSpPr>
            <a:spLocks noGrp="1"/>
          </p:cNvSpPr>
          <p:nvPr>
            <p:ph type="title"/>
          </p:nvPr>
        </p:nvSpPr>
        <p:spPr/>
        <p:txBody>
          <a:bodyPr/>
          <a:lstStyle/>
          <a:p>
            <a:r>
              <a:rPr lang="en-GB" dirty="0"/>
              <a:t>A semi-supervised learning scenario</a:t>
            </a:r>
          </a:p>
        </p:txBody>
      </p:sp>
      <p:sp>
        <p:nvSpPr>
          <p:cNvPr id="3" name="Slide Number Placeholder 2">
            <a:extLst>
              <a:ext uri="{FF2B5EF4-FFF2-40B4-BE49-F238E27FC236}">
                <a16:creationId xmlns:a16="http://schemas.microsoft.com/office/drawing/2014/main" id="{C2413EB6-1B85-5F21-C1ED-2FDF0A956592}"/>
              </a:ext>
            </a:extLst>
          </p:cNvPr>
          <p:cNvSpPr>
            <a:spLocks noGrp="1"/>
          </p:cNvSpPr>
          <p:nvPr>
            <p:ph type="sldNum" sz="quarter" idx="12"/>
          </p:nvPr>
        </p:nvSpPr>
        <p:spPr/>
        <p:txBody>
          <a:bodyPr/>
          <a:lstStyle/>
          <a:p>
            <a:fld id="{BB98F552-A29D-2D4E-8192-F20670493719}" type="slidenum">
              <a:rPr lang="en-GB" altLang="en-US" smtClean="0"/>
              <a:pPr/>
              <a:t>44</a:t>
            </a:fld>
            <a:endParaRPr lang="en-GB" altLang="en-US"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074FD685-36E9-C631-778D-0EAB84D44749}"/>
                  </a:ext>
                </a:extLst>
              </p:cNvPr>
              <p:cNvSpPr txBox="1"/>
              <p:nvPr/>
            </p:nvSpPr>
            <p:spPr>
              <a:xfrm>
                <a:off x="3856748" y="1436406"/>
                <a:ext cx="1331561" cy="584775"/>
              </a:xfrm>
              <a:prstGeom prst="rect">
                <a:avLst/>
              </a:prstGeom>
              <a:noFill/>
            </p:spPr>
            <p:txBody>
              <a:bodyPr wrap="square" rtlCol="0">
                <a:spAutoFit/>
              </a:bodyPr>
              <a:lstStyle/>
              <a:p>
                <a:pPr algn="ctr"/>
                <a:r>
                  <a:rPr lang="en-GB" sz="1600" dirty="0"/>
                  <a:t>H</a:t>
                </a:r>
              </a:p>
              <a:p>
                <a:pPr algn="ctr"/>
                <a:r>
                  <a:rPr lang="en-GB" sz="1600" dirty="0"/>
                  <a:t>{</a:t>
                </a:r>
                <a14:m>
                  <m:oMath xmlns:m="http://schemas.openxmlformats.org/officeDocument/2006/math">
                    <m:sSub>
                      <m:sSubPr>
                        <m:ctrlPr>
                          <a:rPr lang="en-GB" sz="1600" b="0" i="1" smtClean="0">
                            <a:latin typeface="Cambria Math" panose="02040503050406030204" pitchFamily="18" charset="0"/>
                          </a:rPr>
                        </m:ctrlPr>
                      </m:sSubPr>
                      <m:e>
                        <m:r>
                          <a:rPr lang="en-GB" sz="1600" b="0" i="1" smtClean="0">
                            <a:latin typeface="Cambria Math" panose="02040503050406030204" pitchFamily="18" charset="0"/>
                          </a:rPr>
                          <m:t>h</m:t>
                        </m:r>
                      </m:e>
                      <m:sub>
                        <m:r>
                          <a:rPr lang="en-GB" sz="1600" b="0" i="1" smtClean="0">
                            <a:latin typeface="Cambria Math" panose="02040503050406030204" pitchFamily="18" charset="0"/>
                          </a:rPr>
                          <m:t>1</m:t>
                        </m:r>
                      </m:sub>
                    </m:sSub>
                  </m:oMath>
                </a14:m>
                <a:r>
                  <a:rPr lang="en-GB" sz="1600" dirty="0"/>
                  <a:t>, …, </a:t>
                </a:r>
                <a14:m>
                  <m:oMath xmlns:m="http://schemas.openxmlformats.org/officeDocument/2006/math">
                    <m:sSub>
                      <m:sSubPr>
                        <m:ctrlPr>
                          <a:rPr lang="en-GB" sz="1600" b="0" i="1" smtClean="0">
                            <a:latin typeface="Cambria Math" panose="02040503050406030204" pitchFamily="18" charset="0"/>
                          </a:rPr>
                        </m:ctrlPr>
                      </m:sSubPr>
                      <m:e>
                        <m:r>
                          <a:rPr lang="en-GB" sz="1600" b="0" i="1" smtClean="0">
                            <a:latin typeface="Cambria Math" panose="02040503050406030204" pitchFamily="18" charset="0"/>
                          </a:rPr>
                          <m:t>h</m:t>
                        </m:r>
                      </m:e>
                      <m:sub>
                        <m:r>
                          <a:rPr lang="en-GB" sz="1600" b="0" i="1" smtClean="0">
                            <a:latin typeface="Cambria Math" panose="02040503050406030204" pitchFamily="18" charset="0"/>
                          </a:rPr>
                          <m:t>𝑛</m:t>
                        </m:r>
                      </m:sub>
                    </m:sSub>
                  </m:oMath>
                </a14:m>
                <a:r>
                  <a:rPr lang="en-GB" sz="1600" dirty="0"/>
                  <a:t>}</a:t>
                </a:r>
              </a:p>
            </p:txBody>
          </p:sp>
        </mc:Choice>
        <mc:Fallback xmlns="">
          <p:sp>
            <p:nvSpPr>
              <p:cNvPr id="8" name="TextBox 7">
                <a:extLst>
                  <a:ext uri="{FF2B5EF4-FFF2-40B4-BE49-F238E27FC236}">
                    <a16:creationId xmlns:a16="http://schemas.microsoft.com/office/drawing/2014/main" id="{074FD685-36E9-C631-778D-0EAB84D44749}"/>
                  </a:ext>
                </a:extLst>
              </p:cNvPr>
              <p:cNvSpPr txBox="1">
                <a:spLocks noRot="1" noChangeAspect="1" noMove="1" noResize="1" noEditPoints="1" noAdjustHandles="1" noChangeArrowheads="1" noChangeShapeType="1" noTextEdit="1"/>
              </p:cNvSpPr>
              <p:nvPr/>
            </p:nvSpPr>
            <p:spPr>
              <a:xfrm>
                <a:off x="3856748" y="1436406"/>
                <a:ext cx="1331561" cy="584775"/>
              </a:xfrm>
              <a:prstGeom prst="rect">
                <a:avLst/>
              </a:prstGeom>
              <a:blipFill>
                <a:blip r:embed="rId2"/>
                <a:stretch>
                  <a:fillRect t="-4255" b="-12766"/>
                </a:stretch>
              </a:blipFill>
            </p:spPr>
            <p:txBody>
              <a:bodyPr/>
              <a:lstStyle/>
              <a:p>
                <a:r>
                  <a:rPr lang="en-GB">
                    <a:noFill/>
                  </a:rPr>
                  <a:t> </a:t>
                </a:r>
              </a:p>
            </p:txBody>
          </p:sp>
        </mc:Fallback>
      </mc:AlternateContent>
      <p:cxnSp>
        <p:nvCxnSpPr>
          <p:cNvPr id="11" name="Straight Arrow Connector 10">
            <a:extLst>
              <a:ext uri="{FF2B5EF4-FFF2-40B4-BE49-F238E27FC236}">
                <a16:creationId xmlns:a16="http://schemas.microsoft.com/office/drawing/2014/main" id="{8B7E4A59-5B63-4E3C-BADF-CDF1038B6832}"/>
              </a:ext>
            </a:extLst>
          </p:cNvPr>
          <p:cNvCxnSpPr>
            <a:cxnSpLocks/>
          </p:cNvCxnSpPr>
          <p:nvPr/>
        </p:nvCxnSpPr>
        <p:spPr>
          <a:xfrm>
            <a:off x="6790204" y="3505572"/>
            <a:ext cx="315492" cy="9194"/>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12" name="Rectangle: Rounded Corners 37">
            <a:extLst>
              <a:ext uri="{FF2B5EF4-FFF2-40B4-BE49-F238E27FC236}">
                <a16:creationId xmlns:a16="http://schemas.microsoft.com/office/drawing/2014/main" id="{2F26CA47-1E04-D658-4912-B1AFA0B26DB0}"/>
              </a:ext>
            </a:extLst>
          </p:cNvPr>
          <p:cNvSpPr/>
          <p:nvPr/>
        </p:nvSpPr>
        <p:spPr>
          <a:xfrm>
            <a:off x="5422031" y="3281532"/>
            <a:ext cx="1203068" cy="523221"/>
          </a:xfrm>
          <a:prstGeom prst="roundRect">
            <a:avLst/>
          </a:prstGeom>
          <a:solidFill>
            <a:srgbClr val="0070C0">
              <a:alpha val="49857"/>
            </a:srgbClr>
          </a:solidFill>
          <a:effectLst/>
        </p:spPr>
        <p:style>
          <a:lnRef idx="1">
            <a:schemeClr val="accent6"/>
          </a:lnRef>
          <a:fillRef idx="2">
            <a:schemeClr val="accent6"/>
          </a:fillRef>
          <a:effectRef idx="1">
            <a:schemeClr val="accent6"/>
          </a:effectRef>
          <a:fontRef idx="minor">
            <a:schemeClr val="dk1"/>
          </a:fontRef>
        </p:style>
        <p:txBody>
          <a:bodyPr rtlCol="0" anchor="ctr"/>
          <a:lstStyle/>
          <a:p>
            <a:pPr algn="ctr"/>
            <a:r>
              <a:rPr lang="en-GB" sz="1600" dirty="0">
                <a:latin typeface="Gill Sans MT" panose="020B0502020104020203" pitchFamily="34" charset="77"/>
              </a:rPr>
              <a:t>Classifier</a:t>
            </a:r>
          </a:p>
        </p:txBody>
      </p:sp>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99702723-8663-E9AD-A546-DC5A1C89A349}"/>
                  </a:ext>
                </a:extLst>
              </p:cNvPr>
              <p:cNvSpPr/>
              <p:nvPr/>
            </p:nvSpPr>
            <p:spPr>
              <a:xfrm>
                <a:off x="7228731" y="3334493"/>
                <a:ext cx="837091" cy="33855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GB" sz="1600" b="0" i="1" smtClean="0">
                          <a:latin typeface="Cambria Math" panose="02040503050406030204" pitchFamily="18" charset="0"/>
                        </a:rPr>
                        <m:t>𝑃𝑟𝑒𝑑𝑖𝑐𝑡𝑖𝑜𝑛𝑠</m:t>
                      </m:r>
                    </m:oMath>
                  </m:oMathPara>
                </a14:m>
                <a:endParaRPr lang="en-GB" sz="1600" dirty="0"/>
              </a:p>
            </p:txBody>
          </p:sp>
        </mc:Choice>
        <mc:Fallback xmlns="">
          <p:sp>
            <p:nvSpPr>
              <p:cNvPr id="14" name="Rectangle 13">
                <a:extLst>
                  <a:ext uri="{FF2B5EF4-FFF2-40B4-BE49-F238E27FC236}">
                    <a16:creationId xmlns:a16="http://schemas.microsoft.com/office/drawing/2014/main" id="{99702723-8663-E9AD-A546-DC5A1C89A349}"/>
                  </a:ext>
                </a:extLst>
              </p:cNvPr>
              <p:cNvSpPr>
                <a:spLocks noRot="1" noChangeAspect="1" noMove="1" noResize="1" noEditPoints="1" noAdjustHandles="1" noChangeArrowheads="1" noChangeShapeType="1" noTextEdit="1"/>
              </p:cNvSpPr>
              <p:nvPr/>
            </p:nvSpPr>
            <p:spPr>
              <a:xfrm>
                <a:off x="7228731" y="3334493"/>
                <a:ext cx="837091" cy="338554"/>
              </a:xfrm>
              <a:prstGeom prst="rect">
                <a:avLst/>
              </a:prstGeom>
              <a:blipFill>
                <a:blip r:embed="rId3"/>
                <a:stretch>
                  <a:fillRect r="-44776"/>
                </a:stretch>
              </a:blipFill>
            </p:spPr>
            <p:txBody>
              <a:bodyPr/>
              <a:lstStyle/>
              <a:p>
                <a:r>
                  <a:rPr lang="en-GB">
                    <a:noFill/>
                  </a:rPr>
                  <a:t> </a:t>
                </a:r>
              </a:p>
            </p:txBody>
          </p:sp>
        </mc:Fallback>
      </mc:AlternateContent>
      <p:sp>
        <p:nvSpPr>
          <p:cNvPr id="15" name="Rectangle: Rounded Corners 40">
            <a:extLst>
              <a:ext uri="{FF2B5EF4-FFF2-40B4-BE49-F238E27FC236}">
                <a16:creationId xmlns:a16="http://schemas.microsoft.com/office/drawing/2014/main" id="{CC9781DD-A68D-8320-1C10-A129741F36EE}"/>
              </a:ext>
            </a:extLst>
          </p:cNvPr>
          <p:cNvSpPr/>
          <p:nvPr/>
        </p:nvSpPr>
        <p:spPr>
          <a:xfrm>
            <a:off x="1958012" y="1387652"/>
            <a:ext cx="1415070" cy="782047"/>
          </a:xfrm>
          <a:prstGeom prst="roundRect">
            <a:avLst/>
          </a:prstGeom>
          <a:solidFill>
            <a:srgbClr val="00B050"/>
          </a:solidFill>
          <a:effectLst/>
        </p:spPr>
        <p:style>
          <a:lnRef idx="1">
            <a:schemeClr val="accent5"/>
          </a:lnRef>
          <a:fillRef idx="2">
            <a:schemeClr val="accent5"/>
          </a:fillRef>
          <a:effectRef idx="1">
            <a:schemeClr val="accent5"/>
          </a:effectRef>
          <a:fontRef idx="minor">
            <a:schemeClr val="dk1"/>
          </a:fontRef>
        </p:style>
        <p:txBody>
          <a:bodyPr rtlCol="0" anchor="ctr"/>
          <a:lstStyle/>
          <a:p>
            <a:pPr algn="ctr"/>
            <a:r>
              <a:rPr lang="en-GB" sz="1600" dirty="0">
                <a:latin typeface="Gill Sans MT" panose="020B0502020104020203" pitchFamily="34" charset="77"/>
              </a:rPr>
              <a:t>Encoder</a:t>
            </a: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70982E32-F016-D976-A641-648424D0212D}"/>
                  </a:ext>
                </a:extLst>
              </p:cNvPr>
              <p:cNvSpPr txBox="1"/>
              <p:nvPr/>
            </p:nvSpPr>
            <p:spPr>
              <a:xfrm>
                <a:off x="451815" y="1564172"/>
                <a:ext cx="1101204"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1600" i="1" dirty="0" smtClean="0">
                          <a:latin typeface="Cambria Math" panose="02040503050406030204" pitchFamily="18" charset="0"/>
                        </a:rPr>
                        <m:t>𝑋</m:t>
                      </m:r>
                      <m:r>
                        <a:rPr lang="en-GB" sz="1600" i="1" baseline="-25000" dirty="0" err="1" smtClean="0">
                          <a:latin typeface="Cambria Math" panose="02040503050406030204" pitchFamily="18" charset="0"/>
                        </a:rPr>
                        <m:t>𝑢𝑛𝑙𝑎𝑏𝑒𝑙𝑙𝑒𝑑</m:t>
                      </m:r>
                    </m:oMath>
                  </m:oMathPara>
                </a14:m>
                <a:endParaRPr lang="en-GB" sz="1600" baseline="-25000" dirty="0"/>
              </a:p>
            </p:txBody>
          </p:sp>
        </mc:Choice>
        <mc:Fallback xmlns="">
          <p:sp>
            <p:nvSpPr>
              <p:cNvPr id="16" name="TextBox 15">
                <a:extLst>
                  <a:ext uri="{FF2B5EF4-FFF2-40B4-BE49-F238E27FC236}">
                    <a16:creationId xmlns:a16="http://schemas.microsoft.com/office/drawing/2014/main" id="{70982E32-F016-D976-A641-648424D0212D}"/>
                  </a:ext>
                </a:extLst>
              </p:cNvPr>
              <p:cNvSpPr txBox="1">
                <a:spLocks noRot="1" noChangeAspect="1" noMove="1" noResize="1" noEditPoints="1" noAdjustHandles="1" noChangeArrowheads="1" noChangeShapeType="1" noTextEdit="1"/>
              </p:cNvSpPr>
              <p:nvPr/>
            </p:nvSpPr>
            <p:spPr>
              <a:xfrm>
                <a:off x="451815" y="1564172"/>
                <a:ext cx="1101204" cy="338554"/>
              </a:xfrm>
              <a:prstGeom prst="rect">
                <a:avLst/>
              </a:prstGeom>
              <a:blipFill>
                <a:blip r:embed="rId4"/>
                <a:stretch>
                  <a:fillRect/>
                </a:stretch>
              </a:blipFill>
            </p:spPr>
            <p:txBody>
              <a:bodyPr/>
              <a:lstStyle/>
              <a:p>
                <a:r>
                  <a:rPr lang="en-GB">
                    <a:noFill/>
                  </a:rPr>
                  <a:t> </a:t>
                </a:r>
              </a:p>
            </p:txBody>
          </p:sp>
        </mc:Fallback>
      </mc:AlternateContent>
      <p:cxnSp>
        <p:nvCxnSpPr>
          <p:cNvPr id="19" name="Straight Arrow Connector 18">
            <a:extLst>
              <a:ext uri="{FF2B5EF4-FFF2-40B4-BE49-F238E27FC236}">
                <a16:creationId xmlns:a16="http://schemas.microsoft.com/office/drawing/2014/main" id="{9505D9FC-35B6-A0C7-2693-6E6A8AB14B10}"/>
              </a:ext>
            </a:extLst>
          </p:cNvPr>
          <p:cNvCxnSpPr>
            <a:cxnSpLocks/>
          </p:cNvCxnSpPr>
          <p:nvPr/>
        </p:nvCxnSpPr>
        <p:spPr>
          <a:xfrm>
            <a:off x="5043795" y="3546436"/>
            <a:ext cx="266431"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id="{BEBF6158-5CC4-BE74-6F54-60CD7B03CF10}"/>
              </a:ext>
            </a:extLst>
          </p:cNvPr>
          <p:cNvCxnSpPr>
            <a:cxnSpLocks/>
          </p:cNvCxnSpPr>
          <p:nvPr/>
        </p:nvCxnSpPr>
        <p:spPr>
          <a:xfrm>
            <a:off x="1564343" y="1777380"/>
            <a:ext cx="246070"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0E4E86A4-7C4B-C0E0-1C29-B88304E81F9E}"/>
                  </a:ext>
                </a:extLst>
              </p:cNvPr>
              <p:cNvSpPr txBox="1"/>
              <p:nvPr/>
            </p:nvSpPr>
            <p:spPr>
              <a:xfrm>
                <a:off x="337486" y="3213995"/>
                <a:ext cx="134989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sz="1800" i="1" dirty="0" smtClean="0">
                          <a:latin typeface="Cambria Math" panose="02040503050406030204" pitchFamily="18" charset="0"/>
                        </a:rPr>
                        <m:t>𝑋</m:t>
                      </m:r>
                      <m:r>
                        <a:rPr lang="en-GB" sz="1800" i="1" baseline="-25000" dirty="0" err="1" smtClean="0">
                          <a:latin typeface="Cambria Math" panose="02040503050406030204" pitchFamily="18" charset="0"/>
                        </a:rPr>
                        <m:t>𝑙𝑎𝑏𝑒𝑙𝑙𝑒𝑑</m:t>
                      </m:r>
                    </m:oMath>
                  </m:oMathPara>
                </a14:m>
                <a:endParaRPr lang="en-GB" sz="1800" dirty="0"/>
              </a:p>
            </p:txBody>
          </p:sp>
        </mc:Choice>
        <mc:Fallback xmlns="">
          <p:sp>
            <p:nvSpPr>
              <p:cNvPr id="27" name="TextBox 26">
                <a:extLst>
                  <a:ext uri="{FF2B5EF4-FFF2-40B4-BE49-F238E27FC236}">
                    <a16:creationId xmlns:a16="http://schemas.microsoft.com/office/drawing/2014/main" id="{0E4E86A4-7C4B-C0E0-1C29-B88304E81F9E}"/>
                  </a:ext>
                </a:extLst>
              </p:cNvPr>
              <p:cNvSpPr txBox="1">
                <a:spLocks noRot="1" noChangeAspect="1" noMove="1" noResize="1" noEditPoints="1" noAdjustHandles="1" noChangeArrowheads="1" noChangeShapeType="1" noTextEdit="1"/>
              </p:cNvSpPr>
              <p:nvPr/>
            </p:nvSpPr>
            <p:spPr>
              <a:xfrm>
                <a:off x="337486" y="3213995"/>
                <a:ext cx="1349892" cy="369332"/>
              </a:xfrm>
              <a:prstGeom prst="rect">
                <a:avLst/>
              </a:prstGeom>
              <a:blipFill>
                <a:blip r:embed="rId5"/>
                <a:stretch>
                  <a:fillRect/>
                </a:stretch>
              </a:blipFill>
            </p:spPr>
            <p:txBody>
              <a:bodyPr/>
              <a:lstStyle/>
              <a:p>
                <a:r>
                  <a:rPr lang="en-GB">
                    <a:noFill/>
                  </a:rPr>
                  <a:t> </a:t>
                </a:r>
              </a:p>
            </p:txBody>
          </p:sp>
        </mc:Fallback>
      </mc:AlternateContent>
      <p:sp>
        <p:nvSpPr>
          <p:cNvPr id="29" name="Rectangle: Rounded Corners 40">
            <a:extLst>
              <a:ext uri="{FF2B5EF4-FFF2-40B4-BE49-F238E27FC236}">
                <a16:creationId xmlns:a16="http://schemas.microsoft.com/office/drawing/2014/main" id="{D678215E-6A1E-AC89-7255-BC0ACDF2EAB8}"/>
              </a:ext>
            </a:extLst>
          </p:cNvPr>
          <p:cNvSpPr/>
          <p:nvPr/>
        </p:nvSpPr>
        <p:spPr>
          <a:xfrm>
            <a:off x="5562502" y="1430822"/>
            <a:ext cx="1415070" cy="782047"/>
          </a:xfrm>
          <a:prstGeom prst="roundRect">
            <a:avLst/>
          </a:prstGeom>
          <a:solidFill>
            <a:srgbClr val="00B050"/>
          </a:solidFill>
          <a:effectLst/>
        </p:spPr>
        <p:style>
          <a:lnRef idx="1">
            <a:schemeClr val="accent5"/>
          </a:lnRef>
          <a:fillRef idx="2">
            <a:schemeClr val="accent5"/>
          </a:fillRef>
          <a:effectRef idx="1">
            <a:schemeClr val="accent5"/>
          </a:effectRef>
          <a:fontRef idx="minor">
            <a:schemeClr val="dk1"/>
          </a:fontRef>
        </p:style>
        <p:txBody>
          <a:bodyPr rtlCol="0" anchor="ctr"/>
          <a:lstStyle/>
          <a:p>
            <a:pPr algn="ctr"/>
            <a:r>
              <a:rPr lang="en-GB" sz="1600" dirty="0">
                <a:latin typeface="Gill Sans MT" panose="020B0502020104020203" pitchFamily="34" charset="77"/>
              </a:rPr>
              <a:t>Decoder</a:t>
            </a:r>
          </a:p>
        </p:txBody>
      </p:sp>
      <p:cxnSp>
        <p:nvCxnSpPr>
          <p:cNvPr id="31" name="Straight Arrow Connector 30">
            <a:extLst>
              <a:ext uri="{FF2B5EF4-FFF2-40B4-BE49-F238E27FC236}">
                <a16:creationId xmlns:a16="http://schemas.microsoft.com/office/drawing/2014/main" id="{373D6A29-EC5D-14C6-A4ED-FA073D95CD33}"/>
              </a:ext>
            </a:extLst>
          </p:cNvPr>
          <p:cNvCxnSpPr>
            <a:cxnSpLocks/>
          </p:cNvCxnSpPr>
          <p:nvPr/>
        </p:nvCxnSpPr>
        <p:spPr>
          <a:xfrm>
            <a:off x="3491880" y="1766848"/>
            <a:ext cx="246070"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F36E221E-C0C6-8597-76AE-DB6F8CA7DE3A}"/>
              </a:ext>
            </a:extLst>
          </p:cNvPr>
          <p:cNvCxnSpPr>
            <a:cxnSpLocks/>
          </p:cNvCxnSpPr>
          <p:nvPr/>
        </p:nvCxnSpPr>
        <p:spPr>
          <a:xfrm>
            <a:off x="5188309" y="1766848"/>
            <a:ext cx="246070"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E456DEA1-EC10-0790-7FF7-68DB2B53472C}"/>
                  </a:ext>
                </a:extLst>
              </p:cNvPr>
              <p:cNvSpPr txBox="1"/>
              <p:nvPr/>
            </p:nvSpPr>
            <p:spPr>
              <a:xfrm>
                <a:off x="7377729" y="1669331"/>
                <a:ext cx="1101204" cy="34522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1600" b="0" i="1" dirty="0" smtClean="0">
                          <a:latin typeface="Cambria Math" panose="02040503050406030204" pitchFamily="18" charset="0"/>
                        </a:rPr>
                        <m:t>𝑅</m:t>
                      </m:r>
                      <m:r>
                        <a:rPr lang="en-GB" sz="1600" i="1" baseline="-25000" dirty="0" err="1" smtClean="0">
                          <a:latin typeface="Cambria Math" panose="02040503050406030204" pitchFamily="18" charset="0"/>
                        </a:rPr>
                        <m:t>𝑢𝑛𝑙𝑎𝑏𝑒𝑙𝑙𝑒𝑑</m:t>
                      </m:r>
                    </m:oMath>
                  </m:oMathPara>
                </a14:m>
                <a:endParaRPr lang="en-GB" sz="1600" baseline="-25000" dirty="0"/>
              </a:p>
            </p:txBody>
          </p:sp>
        </mc:Choice>
        <mc:Fallback xmlns="">
          <p:sp>
            <p:nvSpPr>
              <p:cNvPr id="33" name="TextBox 32">
                <a:extLst>
                  <a:ext uri="{FF2B5EF4-FFF2-40B4-BE49-F238E27FC236}">
                    <a16:creationId xmlns:a16="http://schemas.microsoft.com/office/drawing/2014/main" id="{E456DEA1-EC10-0790-7FF7-68DB2B53472C}"/>
                  </a:ext>
                </a:extLst>
              </p:cNvPr>
              <p:cNvSpPr txBox="1">
                <a:spLocks noRot="1" noChangeAspect="1" noMove="1" noResize="1" noEditPoints="1" noAdjustHandles="1" noChangeArrowheads="1" noChangeShapeType="1" noTextEdit="1"/>
              </p:cNvSpPr>
              <p:nvPr/>
            </p:nvSpPr>
            <p:spPr>
              <a:xfrm>
                <a:off x="7377729" y="1669331"/>
                <a:ext cx="1101204" cy="345223"/>
              </a:xfrm>
              <a:prstGeom prst="rect">
                <a:avLst/>
              </a:prstGeom>
              <a:blipFill>
                <a:blip r:embed="rId6"/>
                <a:stretch>
                  <a:fillRect/>
                </a:stretch>
              </a:blipFill>
            </p:spPr>
            <p:txBody>
              <a:bodyPr/>
              <a:lstStyle/>
              <a:p>
                <a:r>
                  <a:rPr lang="en-GB">
                    <a:noFill/>
                  </a:rPr>
                  <a:t> </a:t>
                </a:r>
              </a:p>
            </p:txBody>
          </p:sp>
        </mc:Fallback>
      </mc:AlternateContent>
      <p:cxnSp>
        <p:nvCxnSpPr>
          <p:cNvPr id="34" name="Straight Arrow Connector 33">
            <a:extLst>
              <a:ext uri="{FF2B5EF4-FFF2-40B4-BE49-F238E27FC236}">
                <a16:creationId xmlns:a16="http://schemas.microsoft.com/office/drawing/2014/main" id="{0BFC2382-AABB-AD6D-27EB-D01CFA887A57}"/>
              </a:ext>
            </a:extLst>
          </p:cNvPr>
          <p:cNvCxnSpPr>
            <a:cxnSpLocks/>
          </p:cNvCxnSpPr>
          <p:nvPr/>
        </p:nvCxnSpPr>
        <p:spPr>
          <a:xfrm>
            <a:off x="7105696" y="1838101"/>
            <a:ext cx="246070"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35" name="Rectangle: Rounded Corners 40">
            <a:extLst>
              <a:ext uri="{FF2B5EF4-FFF2-40B4-BE49-F238E27FC236}">
                <a16:creationId xmlns:a16="http://schemas.microsoft.com/office/drawing/2014/main" id="{754CF9FB-39F2-5A9E-66FA-52FA11C4C662}"/>
              </a:ext>
            </a:extLst>
          </p:cNvPr>
          <p:cNvSpPr/>
          <p:nvPr/>
        </p:nvSpPr>
        <p:spPr>
          <a:xfrm>
            <a:off x="1958012" y="3007637"/>
            <a:ext cx="1415070" cy="782047"/>
          </a:xfrm>
          <a:prstGeom prst="roundRect">
            <a:avLst/>
          </a:prstGeom>
          <a:solidFill>
            <a:srgbClr val="00B050"/>
          </a:solidFill>
          <a:effectLst/>
        </p:spPr>
        <p:style>
          <a:lnRef idx="1">
            <a:schemeClr val="accent5"/>
          </a:lnRef>
          <a:fillRef idx="2">
            <a:schemeClr val="accent5"/>
          </a:fillRef>
          <a:effectRef idx="1">
            <a:schemeClr val="accent5"/>
          </a:effectRef>
          <a:fontRef idx="minor">
            <a:schemeClr val="dk1"/>
          </a:fontRef>
        </p:style>
        <p:txBody>
          <a:bodyPr rtlCol="0" anchor="ctr"/>
          <a:lstStyle/>
          <a:p>
            <a:pPr algn="ctr"/>
            <a:r>
              <a:rPr lang="en-GB" sz="1600" dirty="0">
                <a:latin typeface="Gill Sans MT" panose="020B0502020104020203" pitchFamily="34" charset="77"/>
              </a:rPr>
              <a:t>Encoder</a:t>
            </a:r>
          </a:p>
        </p:txBody>
      </p:sp>
      <p:cxnSp>
        <p:nvCxnSpPr>
          <p:cNvPr id="36" name="Straight Arrow Connector 35">
            <a:extLst>
              <a:ext uri="{FF2B5EF4-FFF2-40B4-BE49-F238E27FC236}">
                <a16:creationId xmlns:a16="http://schemas.microsoft.com/office/drawing/2014/main" id="{9B59E65B-ED82-4FAC-C5CD-D2A645ABBFBA}"/>
              </a:ext>
            </a:extLst>
          </p:cNvPr>
          <p:cNvCxnSpPr>
            <a:cxnSpLocks/>
          </p:cNvCxnSpPr>
          <p:nvPr/>
        </p:nvCxnSpPr>
        <p:spPr>
          <a:xfrm>
            <a:off x="1553019" y="3505572"/>
            <a:ext cx="246070"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ED1C0F8B-3462-7821-A6F7-8D961EFBD60C}"/>
                  </a:ext>
                </a:extLst>
              </p:cNvPr>
              <p:cNvSpPr txBox="1"/>
              <p:nvPr/>
            </p:nvSpPr>
            <p:spPr>
              <a:xfrm>
                <a:off x="3643716" y="3116987"/>
                <a:ext cx="1331561" cy="584775"/>
              </a:xfrm>
              <a:prstGeom prst="rect">
                <a:avLst/>
              </a:prstGeom>
              <a:noFill/>
            </p:spPr>
            <p:txBody>
              <a:bodyPr wrap="square" rtlCol="0">
                <a:spAutoFit/>
              </a:bodyPr>
              <a:lstStyle/>
              <a:p>
                <a:pPr algn="ctr"/>
                <a:r>
                  <a:rPr lang="en-GB" sz="1600" dirty="0"/>
                  <a:t>H</a:t>
                </a:r>
              </a:p>
              <a:p>
                <a:pPr algn="ctr"/>
                <a:r>
                  <a:rPr lang="en-GB" sz="1600" dirty="0"/>
                  <a:t>{</a:t>
                </a:r>
                <a14:m>
                  <m:oMath xmlns:m="http://schemas.openxmlformats.org/officeDocument/2006/math">
                    <m:sSub>
                      <m:sSubPr>
                        <m:ctrlPr>
                          <a:rPr lang="en-GB" sz="1600" b="0" i="1" smtClean="0">
                            <a:latin typeface="Cambria Math" panose="02040503050406030204" pitchFamily="18" charset="0"/>
                          </a:rPr>
                        </m:ctrlPr>
                      </m:sSubPr>
                      <m:e>
                        <m:r>
                          <a:rPr lang="en-GB" sz="1600" b="0" i="1" smtClean="0">
                            <a:latin typeface="Cambria Math" panose="02040503050406030204" pitchFamily="18" charset="0"/>
                          </a:rPr>
                          <m:t>h</m:t>
                        </m:r>
                      </m:e>
                      <m:sub>
                        <m:r>
                          <a:rPr lang="en-GB" sz="1600" b="0" i="1" smtClean="0">
                            <a:latin typeface="Cambria Math" panose="02040503050406030204" pitchFamily="18" charset="0"/>
                          </a:rPr>
                          <m:t>1</m:t>
                        </m:r>
                      </m:sub>
                    </m:sSub>
                  </m:oMath>
                </a14:m>
                <a:r>
                  <a:rPr lang="en-GB" sz="1600" dirty="0"/>
                  <a:t>, …, </a:t>
                </a:r>
                <a14:m>
                  <m:oMath xmlns:m="http://schemas.openxmlformats.org/officeDocument/2006/math">
                    <m:sSub>
                      <m:sSubPr>
                        <m:ctrlPr>
                          <a:rPr lang="en-GB" sz="1600" b="0" i="1" smtClean="0">
                            <a:latin typeface="Cambria Math" panose="02040503050406030204" pitchFamily="18" charset="0"/>
                          </a:rPr>
                        </m:ctrlPr>
                      </m:sSubPr>
                      <m:e>
                        <m:r>
                          <a:rPr lang="en-GB" sz="1600" b="0" i="1" smtClean="0">
                            <a:latin typeface="Cambria Math" panose="02040503050406030204" pitchFamily="18" charset="0"/>
                          </a:rPr>
                          <m:t>h</m:t>
                        </m:r>
                      </m:e>
                      <m:sub>
                        <m:r>
                          <a:rPr lang="en-GB" sz="1600" b="0" i="1" smtClean="0">
                            <a:latin typeface="Cambria Math" panose="02040503050406030204" pitchFamily="18" charset="0"/>
                          </a:rPr>
                          <m:t>𝑛</m:t>
                        </m:r>
                      </m:sub>
                    </m:sSub>
                  </m:oMath>
                </a14:m>
                <a:r>
                  <a:rPr lang="en-GB" sz="1600" dirty="0"/>
                  <a:t>}</a:t>
                </a:r>
              </a:p>
            </p:txBody>
          </p:sp>
        </mc:Choice>
        <mc:Fallback xmlns="">
          <p:sp>
            <p:nvSpPr>
              <p:cNvPr id="37" name="TextBox 36">
                <a:extLst>
                  <a:ext uri="{FF2B5EF4-FFF2-40B4-BE49-F238E27FC236}">
                    <a16:creationId xmlns:a16="http://schemas.microsoft.com/office/drawing/2014/main" id="{ED1C0F8B-3462-7821-A6F7-8D961EFBD60C}"/>
                  </a:ext>
                </a:extLst>
              </p:cNvPr>
              <p:cNvSpPr txBox="1">
                <a:spLocks noRot="1" noChangeAspect="1" noMove="1" noResize="1" noEditPoints="1" noAdjustHandles="1" noChangeArrowheads="1" noChangeShapeType="1" noTextEdit="1"/>
              </p:cNvSpPr>
              <p:nvPr/>
            </p:nvSpPr>
            <p:spPr>
              <a:xfrm>
                <a:off x="3643716" y="3116987"/>
                <a:ext cx="1331561" cy="584775"/>
              </a:xfrm>
              <a:prstGeom prst="rect">
                <a:avLst/>
              </a:prstGeom>
              <a:blipFill>
                <a:blip r:embed="rId7"/>
                <a:stretch>
                  <a:fillRect t="-4255" b="-12766"/>
                </a:stretch>
              </a:blipFill>
            </p:spPr>
            <p:txBody>
              <a:bodyPr/>
              <a:lstStyle/>
              <a:p>
                <a:r>
                  <a:rPr lang="en-GB">
                    <a:noFill/>
                  </a:rPr>
                  <a:t> </a:t>
                </a:r>
              </a:p>
            </p:txBody>
          </p:sp>
        </mc:Fallback>
      </mc:AlternateContent>
    </p:spTree>
    <p:extLst>
      <p:ext uri="{BB962C8B-B14F-4D97-AF65-F5344CB8AC3E}">
        <p14:creationId xmlns:p14="http://schemas.microsoft.com/office/powerpoint/2010/main" val="15878946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Title 1">
            <a:extLst>
              <a:ext uri="{FF2B5EF4-FFF2-40B4-BE49-F238E27FC236}">
                <a16:creationId xmlns:a16="http://schemas.microsoft.com/office/drawing/2014/main" id="{BC6C315C-E299-F95F-C234-E6891E68B8FA}"/>
              </a:ext>
            </a:extLst>
          </p:cNvPr>
          <p:cNvSpPr>
            <a:spLocks noGrp="1"/>
          </p:cNvSpPr>
          <p:nvPr>
            <p:ph type="title"/>
          </p:nvPr>
        </p:nvSpPr>
        <p:spPr/>
        <p:txBody>
          <a:bodyPr/>
          <a:lstStyle/>
          <a:p>
            <a:r>
              <a:rPr lang="en-GB" altLang="en-US"/>
              <a:t>Encoding categorical features</a:t>
            </a:r>
          </a:p>
        </p:txBody>
      </p:sp>
      <p:sp>
        <p:nvSpPr>
          <p:cNvPr id="75778" name="Content Placeholder 2">
            <a:extLst>
              <a:ext uri="{FF2B5EF4-FFF2-40B4-BE49-F238E27FC236}">
                <a16:creationId xmlns:a16="http://schemas.microsoft.com/office/drawing/2014/main" id="{D9FA7816-2C36-7EE8-4820-96CCF331A222}"/>
              </a:ext>
            </a:extLst>
          </p:cNvPr>
          <p:cNvSpPr>
            <a:spLocks noGrp="1"/>
          </p:cNvSpPr>
          <p:nvPr>
            <p:ph idx="1"/>
          </p:nvPr>
        </p:nvSpPr>
        <p:spPr/>
        <p:txBody>
          <a:bodyPr/>
          <a:lstStyle/>
          <a:p>
            <a:r>
              <a:rPr lang="en-GB" altLang="en-US" dirty="0"/>
              <a:t>Often features are not given as continuous values but categorical. </a:t>
            </a:r>
          </a:p>
          <a:p>
            <a:r>
              <a:rPr lang="en-GB" altLang="en-US" dirty="0"/>
              <a:t>For example a person could have features ["male", "female"], [”low", ”mild” ”high", ”severe"].. </a:t>
            </a:r>
          </a:p>
          <a:p>
            <a:r>
              <a:rPr lang="en-GB" altLang="en-US" dirty="0"/>
              <a:t>Such features can be efficiently coded as integers, for instance ["</a:t>
            </a:r>
            <a:r>
              <a:rPr lang="en-GB" altLang="en-US" dirty="0" err="1"/>
              <a:t>male",”has</a:t>
            </a:r>
            <a:r>
              <a:rPr lang="en-GB" altLang="en-US" dirty="0"/>
              <a:t> low symptoms"] could be expressed as [0, 1] while ["female", ”has severe"] would be [1, 4].</a:t>
            </a:r>
          </a:p>
          <a:p>
            <a:r>
              <a:rPr lang="en-GB" altLang="en-US" dirty="0">
                <a:solidFill>
                  <a:srgbClr val="FF0000"/>
                </a:solidFill>
              </a:rPr>
              <a:t>Such integer representation often cannot be used directly with machine learning models</a:t>
            </a:r>
            <a:r>
              <a:rPr lang="en-GB" altLang="en-US" dirty="0"/>
              <a:t>.</a:t>
            </a:r>
          </a:p>
        </p:txBody>
      </p:sp>
      <p:sp>
        <p:nvSpPr>
          <p:cNvPr id="75779" name="Slide Number Placeholder 3">
            <a:extLst>
              <a:ext uri="{FF2B5EF4-FFF2-40B4-BE49-F238E27FC236}">
                <a16:creationId xmlns:a16="http://schemas.microsoft.com/office/drawing/2014/main" id="{F2FCA237-F5FE-9698-C3D3-AB4B502DAEEE}"/>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619100" indent="-238115">
              <a:defRPr sz="2000">
                <a:solidFill>
                  <a:schemeClr val="tx1"/>
                </a:solidFill>
                <a:latin typeface="Arial" panose="020B0604020202020204" pitchFamily="34" charset="0"/>
                <a:ea typeface="ＭＳ Ｐゴシック" panose="020B0600070205080204" pitchFamily="34" charset="-128"/>
              </a:defRPr>
            </a:lvl2pPr>
            <a:lvl3pPr marL="952462" indent="-190492">
              <a:defRPr sz="2000">
                <a:solidFill>
                  <a:schemeClr val="tx1"/>
                </a:solidFill>
                <a:latin typeface="Arial" panose="020B0604020202020204" pitchFamily="34" charset="0"/>
                <a:ea typeface="ＭＳ Ｐゴシック" panose="020B0600070205080204" pitchFamily="34" charset="-128"/>
              </a:defRPr>
            </a:lvl3pPr>
            <a:lvl4pPr marL="1333447" indent="-190492">
              <a:defRPr sz="2000">
                <a:solidFill>
                  <a:schemeClr val="tx1"/>
                </a:solidFill>
                <a:latin typeface="Arial" panose="020B0604020202020204" pitchFamily="34" charset="0"/>
                <a:ea typeface="ＭＳ Ｐゴシック" panose="020B0600070205080204" pitchFamily="34" charset="-128"/>
              </a:defRPr>
            </a:lvl4pPr>
            <a:lvl5pPr marL="1714431" indent="-190492">
              <a:defRPr sz="2000">
                <a:solidFill>
                  <a:schemeClr val="tx1"/>
                </a:solidFill>
                <a:latin typeface="Arial" panose="020B0604020202020204" pitchFamily="34" charset="0"/>
                <a:ea typeface="ＭＳ Ｐゴシック" panose="020B0600070205080204" pitchFamily="34" charset="-128"/>
              </a:defRPr>
            </a:lvl5pPr>
            <a:lvl6pPr marL="2095416"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476401"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2857386"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238370"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48EA557A-91B6-BF4A-A13D-85D7CECE221B}" type="slidenum">
              <a:rPr lang="en-GB" altLang="en-US" sz="833">
                <a:latin typeface="Helvetica Neue" panose="02000503000000020004" pitchFamily="2" charset="0"/>
                <a:ea typeface="Helvetica Neue" panose="02000503000000020004" pitchFamily="2" charset="0"/>
              </a:rPr>
              <a:pPr/>
              <a:t>45</a:t>
            </a:fld>
            <a:endParaRPr lang="en-GB" altLang="en-US" sz="833">
              <a:latin typeface="Helvetica Neue" panose="02000503000000020004" pitchFamily="2" charset="0"/>
              <a:ea typeface="Helvetica Neue" panose="02000503000000020004" pitchFamily="2" charset="0"/>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Title 1">
            <a:extLst>
              <a:ext uri="{FF2B5EF4-FFF2-40B4-BE49-F238E27FC236}">
                <a16:creationId xmlns:a16="http://schemas.microsoft.com/office/drawing/2014/main" id="{641778DF-1688-9C4E-2859-71E5FEF4B808}"/>
              </a:ext>
            </a:extLst>
          </p:cNvPr>
          <p:cNvSpPr>
            <a:spLocks noGrp="1"/>
          </p:cNvSpPr>
          <p:nvPr>
            <p:ph type="title"/>
          </p:nvPr>
        </p:nvSpPr>
        <p:spPr/>
        <p:txBody>
          <a:bodyPr/>
          <a:lstStyle/>
          <a:p>
            <a:r>
              <a:rPr lang="en-GB" altLang="en-US"/>
              <a:t>Encoding categorical features</a:t>
            </a:r>
          </a:p>
        </p:txBody>
      </p:sp>
      <p:sp>
        <p:nvSpPr>
          <p:cNvPr id="76802" name="Content Placeholder 2">
            <a:extLst>
              <a:ext uri="{FF2B5EF4-FFF2-40B4-BE49-F238E27FC236}">
                <a16:creationId xmlns:a16="http://schemas.microsoft.com/office/drawing/2014/main" id="{9B559F68-4A61-0E3E-B625-D688DC3B12CB}"/>
              </a:ext>
            </a:extLst>
          </p:cNvPr>
          <p:cNvSpPr>
            <a:spLocks noGrp="1"/>
          </p:cNvSpPr>
          <p:nvPr>
            <p:ph idx="1"/>
          </p:nvPr>
        </p:nvSpPr>
        <p:spPr/>
        <p:txBody>
          <a:bodyPr/>
          <a:lstStyle/>
          <a:p>
            <a:r>
              <a:rPr lang="en-GB" altLang="en-US" dirty="0"/>
              <a:t>Such integer representation cannot be used directly with </a:t>
            </a:r>
            <a:r>
              <a:rPr lang="en-GB" altLang="en-US" i="1" dirty="0"/>
              <a:t>machine learning models that </a:t>
            </a:r>
            <a:r>
              <a:rPr lang="en-GB" altLang="en-US" dirty="0"/>
              <a:t>expect continuous input, and would interpret the categories as being ordered, which is often not desired (i.e. the set of browsers was ordered arbitrarily).</a:t>
            </a:r>
          </a:p>
          <a:p>
            <a:r>
              <a:rPr lang="en-GB" altLang="en-US" dirty="0"/>
              <a:t>One possibility to convert categorical features to features that can be used with </a:t>
            </a:r>
            <a:r>
              <a:rPr lang="en-GB" altLang="en-US" i="1" dirty="0"/>
              <a:t>scikit-learn </a:t>
            </a:r>
            <a:r>
              <a:rPr lang="en-GB" altLang="en-US" dirty="0"/>
              <a:t>estimators is to use a </a:t>
            </a:r>
            <a:r>
              <a:rPr lang="en-GB" altLang="en-US" i="1" dirty="0"/>
              <a:t>one-of-K</a:t>
            </a:r>
            <a:r>
              <a:rPr lang="en-GB" altLang="en-US" dirty="0"/>
              <a:t> or </a:t>
            </a:r>
            <a:r>
              <a:rPr lang="en-GB" altLang="en-US" i="1" dirty="0"/>
              <a:t>one-hot </a:t>
            </a:r>
            <a:r>
              <a:rPr lang="en-GB" altLang="en-US" dirty="0"/>
              <a:t>encoding, which is implemented in </a:t>
            </a:r>
            <a:r>
              <a:rPr lang="en-GB" altLang="en-US" i="1" dirty="0" err="1"/>
              <a:t>OneHotEncoder</a:t>
            </a:r>
            <a:r>
              <a:rPr lang="en-GB" altLang="en-US" dirty="0"/>
              <a:t>. </a:t>
            </a:r>
          </a:p>
          <a:p>
            <a:r>
              <a:rPr lang="en-GB" altLang="en-US" dirty="0"/>
              <a:t>This estimator transforms each categorical feature with </a:t>
            </a:r>
            <a:r>
              <a:rPr lang="en-GB" altLang="en-US" i="1" dirty="0"/>
              <a:t>m</a:t>
            </a:r>
            <a:r>
              <a:rPr lang="en-GB" altLang="en-US" dirty="0"/>
              <a:t> possible values into </a:t>
            </a:r>
            <a:r>
              <a:rPr lang="en-GB" altLang="en-US" i="1" dirty="0"/>
              <a:t>m</a:t>
            </a:r>
            <a:r>
              <a:rPr lang="en-GB" altLang="en-US" dirty="0"/>
              <a:t> binary features, with only one active.</a:t>
            </a:r>
          </a:p>
        </p:txBody>
      </p:sp>
      <p:sp>
        <p:nvSpPr>
          <p:cNvPr id="76803" name="Slide Number Placeholder 3">
            <a:extLst>
              <a:ext uri="{FF2B5EF4-FFF2-40B4-BE49-F238E27FC236}">
                <a16:creationId xmlns:a16="http://schemas.microsoft.com/office/drawing/2014/main" id="{FC43EDFE-12D4-7DA8-6652-8392B1816421}"/>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619100" indent="-238115">
              <a:defRPr sz="2000">
                <a:solidFill>
                  <a:schemeClr val="tx1"/>
                </a:solidFill>
                <a:latin typeface="Arial" panose="020B0604020202020204" pitchFamily="34" charset="0"/>
                <a:ea typeface="ＭＳ Ｐゴシック" panose="020B0600070205080204" pitchFamily="34" charset="-128"/>
              </a:defRPr>
            </a:lvl2pPr>
            <a:lvl3pPr marL="952462" indent="-190492">
              <a:defRPr sz="2000">
                <a:solidFill>
                  <a:schemeClr val="tx1"/>
                </a:solidFill>
                <a:latin typeface="Arial" panose="020B0604020202020204" pitchFamily="34" charset="0"/>
                <a:ea typeface="ＭＳ Ｐゴシック" panose="020B0600070205080204" pitchFamily="34" charset="-128"/>
              </a:defRPr>
            </a:lvl3pPr>
            <a:lvl4pPr marL="1333447" indent="-190492">
              <a:defRPr sz="2000">
                <a:solidFill>
                  <a:schemeClr val="tx1"/>
                </a:solidFill>
                <a:latin typeface="Arial" panose="020B0604020202020204" pitchFamily="34" charset="0"/>
                <a:ea typeface="ＭＳ Ｐゴシック" panose="020B0600070205080204" pitchFamily="34" charset="-128"/>
              </a:defRPr>
            </a:lvl4pPr>
            <a:lvl5pPr marL="1714431" indent="-190492">
              <a:defRPr sz="2000">
                <a:solidFill>
                  <a:schemeClr val="tx1"/>
                </a:solidFill>
                <a:latin typeface="Arial" panose="020B0604020202020204" pitchFamily="34" charset="0"/>
                <a:ea typeface="ＭＳ Ｐゴシック" panose="020B0600070205080204" pitchFamily="34" charset="-128"/>
              </a:defRPr>
            </a:lvl5pPr>
            <a:lvl6pPr marL="2095416"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476401"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2857386"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238370"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7F0DAF30-F953-7B43-B56C-9A2130840CAB}" type="slidenum">
              <a:rPr lang="en-GB" altLang="en-US" sz="833">
                <a:latin typeface="Helvetica Neue" panose="02000503000000020004" pitchFamily="2" charset="0"/>
                <a:ea typeface="Helvetica Neue" panose="02000503000000020004" pitchFamily="2" charset="0"/>
              </a:rPr>
              <a:pPr/>
              <a:t>46</a:t>
            </a:fld>
            <a:endParaRPr lang="en-GB" altLang="en-US" sz="833">
              <a:latin typeface="Helvetica Neue" panose="02000503000000020004" pitchFamily="2" charset="0"/>
              <a:ea typeface="Helvetica Neue" panose="02000503000000020004" pitchFamily="2" charset="0"/>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Title 1">
            <a:extLst>
              <a:ext uri="{FF2B5EF4-FFF2-40B4-BE49-F238E27FC236}">
                <a16:creationId xmlns:a16="http://schemas.microsoft.com/office/drawing/2014/main" id="{E93BBA2E-8846-D5CC-155A-46365429EC58}"/>
              </a:ext>
            </a:extLst>
          </p:cNvPr>
          <p:cNvSpPr>
            <a:spLocks noGrp="1"/>
          </p:cNvSpPr>
          <p:nvPr>
            <p:ph type="title"/>
          </p:nvPr>
        </p:nvSpPr>
        <p:spPr/>
        <p:txBody>
          <a:bodyPr/>
          <a:lstStyle/>
          <a:p>
            <a:r>
              <a:rPr lang="en-GB" altLang="en-US"/>
              <a:t>Encoding categorical features</a:t>
            </a:r>
          </a:p>
        </p:txBody>
      </p:sp>
      <p:sp>
        <p:nvSpPr>
          <p:cNvPr id="77826" name="Content Placeholder 2">
            <a:extLst>
              <a:ext uri="{FF2B5EF4-FFF2-40B4-BE49-F238E27FC236}">
                <a16:creationId xmlns:a16="http://schemas.microsoft.com/office/drawing/2014/main" id="{F7D3130F-C486-CCE9-3FD7-238C8D056043}"/>
              </a:ext>
            </a:extLst>
          </p:cNvPr>
          <p:cNvSpPr>
            <a:spLocks noGrp="1"/>
          </p:cNvSpPr>
          <p:nvPr>
            <p:ph idx="1"/>
          </p:nvPr>
        </p:nvSpPr>
        <p:spPr/>
        <p:txBody>
          <a:bodyPr/>
          <a:lstStyle/>
          <a:p>
            <a:r>
              <a:rPr lang="en-GB" altLang="en-US" dirty="0"/>
              <a:t>By default, how many values each feature can take is inferred automatically from the dataset. </a:t>
            </a:r>
          </a:p>
          <a:p>
            <a:r>
              <a:rPr lang="en-GB" altLang="en-US" dirty="0"/>
              <a:t>It is possible to specify this explicitly using the parameter </a:t>
            </a:r>
            <a:r>
              <a:rPr lang="en-GB" altLang="en-US" i="1" dirty="0" err="1"/>
              <a:t>n_values</a:t>
            </a:r>
            <a:r>
              <a:rPr lang="en-GB" altLang="en-US" dirty="0"/>
              <a:t>. </a:t>
            </a:r>
          </a:p>
          <a:p>
            <a:r>
              <a:rPr lang="en-GB" altLang="en-US" dirty="0"/>
              <a:t>There are two genders, three possible continents and four web browsers in our dataset. Then we fit the estimator and transform a data point. </a:t>
            </a:r>
          </a:p>
          <a:p>
            <a:r>
              <a:rPr lang="en-GB" altLang="en-US" dirty="0"/>
              <a:t>In the result, the first two numbers encode the gender, the next set of three numbers the continent and the last four the web browser.</a:t>
            </a:r>
          </a:p>
        </p:txBody>
      </p:sp>
      <p:sp>
        <p:nvSpPr>
          <p:cNvPr id="77827" name="Slide Number Placeholder 3">
            <a:extLst>
              <a:ext uri="{FF2B5EF4-FFF2-40B4-BE49-F238E27FC236}">
                <a16:creationId xmlns:a16="http://schemas.microsoft.com/office/drawing/2014/main" id="{A79024C0-4F1E-A899-4C13-861B56051CD0}"/>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619100" indent="-238115">
              <a:defRPr sz="2000">
                <a:solidFill>
                  <a:schemeClr val="tx1"/>
                </a:solidFill>
                <a:latin typeface="Arial" panose="020B0604020202020204" pitchFamily="34" charset="0"/>
                <a:ea typeface="ＭＳ Ｐゴシック" panose="020B0600070205080204" pitchFamily="34" charset="-128"/>
              </a:defRPr>
            </a:lvl2pPr>
            <a:lvl3pPr marL="952462" indent="-190492">
              <a:defRPr sz="2000">
                <a:solidFill>
                  <a:schemeClr val="tx1"/>
                </a:solidFill>
                <a:latin typeface="Arial" panose="020B0604020202020204" pitchFamily="34" charset="0"/>
                <a:ea typeface="ＭＳ Ｐゴシック" panose="020B0600070205080204" pitchFamily="34" charset="-128"/>
              </a:defRPr>
            </a:lvl3pPr>
            <a:lvl4pPr marL="1333447" indent="-190492">
              <a:defRPr sz="2000">
                <a:solidFill>
                  <a:schemeClr val="tx1"/>
                </a:solidFill>
                <a:latin typeface="Arial" panose="020B0604020202020204" pitchFamily="34" charset="0"/>
                <a:ea typeface="ＭＳ Ｐゴシック" panose="020B0600070205080204" pitchFamily="34" charset="-128"/>
              </a:defRPr>
            </a:lvl4pPr>
            <a:lvl5pPr marL="1714431" indent="-190492">
              <a:defRPr sz="2000">
                <a:solidFill>
                  <a:schemeClr val="tx1"/>
                </a:solidFill>
                <a:latin typeface="Arial" panose="020B0604020202020204" pitchFamily="34" charset="0"/>
                <a:ea typeface="ＭＳ Ｐゴシック" panose="020B0600070205080204" pitchFamily="34" charset="-128"/>
              </a:defRPr>
            </a:lvl5pPr>
            <a:lvl6pPr marL="2095416"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476401"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2857386"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238370"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4889589C-EA68-AD4E-A157-215A216D1069}" type="slidenum">
              <a:rPr lang="en-GB" altLang="en-US" sz="833">
                <a:latin typeface="Helvetica Neue" panose="02000503000000020004" pitchFamily="2" charset="0"/>
                <a:ea typeface="Helvetica Neue" panose="02000503000000020004" pitchFamily="2" charset="0"/>
              </a:rPr>
              <a:pPr/>
              <a:t>47</a:t>
            </a:fld>
            <a:endParaRPr lang="en-GB" altLang="en-US" sz="833">
              <a:latin typeface="Helvetica Neue" panose="02000503000000020004" pitchFamily="2" charset="0"/>
              <a:ea typeface="Helvetica Neue" panose="02000503000000020004" pitchFamily="2" charset="0"/>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Title 1">
            <a:extLst>
              <a:ext uri="{FF2B5EF4-FFF2-40B4-BE49-F238E27FC236}">
                <a16:creationId xmlns:a16="http://schemas.microsoft.com/office/drawing/2014/main" id="{1D74FC43-22E6-9AE2-E8AC-9B3D9560D952}"/>
              </a:ext>
            </a:extLst>
          </p:cNvPr>
          <p:cNvSpPr>
            <a:spLocks noGrp="1"/>
          </p:cNvSpPr>
          <p:nvPr>
            <p:ph type="title"/>
          </p:nvPr>
        </p:nvSpPr>
        <p:spPr/>
        <p:txBody>
          <a:bodyPr/>
          <a:lstStyle/>
          <a:p>
            <a:r>
              <a:rPr lang="en-GB" altLang="en-US" i="1"/>
              <a:t>OneHotEncoder</a:t>
            </a:r>
            <a:endParaRPr lang="en-GB" altLang="en-US"/>
          </a:p>
        </p:txBody>
      </p:sp>
      <p:sp>
        <p:nvSpPr>
          <p:cNvPr id="78850" name="Content Placeholder 2">
            <a:extLst>
              <a:ext uri="{FF2B5EF4-FFF2-40B4-BE49-F238E27FC236}">
                <a16:creationId xmlns:a16="http://schemas.microsoft.com/office/drawing/2014/main" id="{88D33F33-D560-9546-C920-4847FDFDF246}"/>
              </a:ext>
            </a:extLst>
          </p:cNvPr>
          <p:cNvSpPr>
            <a:spLocks noGrp="1"/>
          </p:cNvSpPr>
          <p:nvPr>
            <p:ph idx="1"/>
          </p:nvPr>
        </p:nvSpPr>
        <p:spPr/>
        <p:txBody>
          <a:bodyPr/>
          <a:lstStyle/>
          <a:p>
            <a:r>
              <a:rPr lang="en-GB" altLang="en-US"/>
              <a:t>The input to this transformer should be a matrix of integers, denoting the values taken on by categorical (discrete) features. </a:t>
            </a:r>
          </a:p>
          <a:p>
            <a:r>
              <a:rPr lang="en-GB" altLang="en-US"/>
              <a:t>The output will be a sparse matrix where each column corresponds to one possible value of one feature. </a:t>
            </a:r>
          </a:p>
          <a:p>
            <a:r>
              <a:rPr lang="en-GB" altLang="en-US"/>
              <a:t>It is assumed that input features take on values in the range [0, n_values).</a:t>
            </a:r>
          </a:p>
          <a:p>
            <a:r>
              <a:rPr lang="en-GB" altLang="en-US"/>
              <a:t>This encoding is needed for feeding categorical data to many scikit-learn estimators, notably linear models and SVMs with the standard kernels.</a:t>
            </a:r>
          </a:p>
        </p:txBody>
      </p:sp>
      <p:sp>
        <p:nvSpPr>
          <p:cNvPr id="78851" name="Slide Number Placeholder 3">
            <a:extLst>
              <a:ext uri="{FF2B5EF4-FFF2-40B4-BE49-F238E27FC236}">
                <a16:creationId xmlns:a16="http://schemas.microsoft.com/office/drawing/2014/main" id="{BDEFD773-F125-12CE-1201-0ED3453F6E48}"/>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619100" indent="-238115">
              <a:defRPr sz="2000">
                <a:solidFill>
                  <a:schemeClr val="tx1"/>
                </a:solidFill>
                <a:latin typeface="Arial" panose="020B0604020202020204" pitchFamily="34" charset="0"/>
                <a:ea typeface="ＭＳ Ｐゴシック" panose="020B0600070205080204" pitchFamily="34" charset="-128"/>
              </a:defRPr>
            </a:lvl2pPr>
            <a:lvl3pPr marL="952462" indent="-190492">
              <a:defRPr sz="2000">
                <a:solidFill>
                  <a:schemeClr val="tx1"/>
                </a:solidFill>
                <a:latin typeface="Arial" panose="020B0604020202020204" pitchFamily="34" charset="0"/>
                <a:ea typeface="ＭＳ Ｐゴシック" panose="020B0600070205080204" pitchFamily="34" charset="-128"/>
              </a:defRPr>
            </a:lvl3pPr>
            <a:lvl4pPr marL="1333447" indent="-190492">
              <a:defRPr sz="2000">
                <a:solidFill>
                  <a:schemeClr val="tx1"/>
                </a:solidFill>
                <a:latin typeface="Arial" panose="020B0604020202020204" pitchFamily="34" charset="0"/>
                <a:ea typeface="ＭＳ Ｐゴシック" panose="020B0600070205080204" pitchFamily="34" charset="-128"/>
              </a:defRPr>
            </a:lvl4pPr>
            <a:lvl5pPr marL="1714431" indent="-190492">
              <a:defRPr sz="2000">
                <a:solidFill>
                  <a:schemeClr val="tx1"/>
                </a:solidFill>
                <a:latin typeface="Arial" panose="020B0604020202020204" pitchFamily="34" charset="0"/>
                <a:ea typeface="ＭＳ Ｐゴシック" panose="020B0600070205080204" pitchFamily="34" charset="-128"/>
              </a:defRPr>
            </a:lvl5pPr>
            <a:lvl6pPr marL="2095416"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476401"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2857386"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238370"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E2C7C229-F6B7-E540-9B3F-A76D0646C823}" type="slidenum">
              <a:rPr lang="en-GB" altLang="en-US" sz="833">
                <a:latin typeface="Helvetica Neue" panose="02000503000000020004" pitchFamily="2" charset="0"/>
                <a:ea typeface="Helvetica Neue" panose="02000503000000020004" pitchFamily="2" charset="0"/>
              </a:rPr>
              <a:pPr/>
              <a:t>48</a:t>
            </a:fld>
            <a:endParaRPr lang="en-GB" altLang="en-US" sz="833">
              <a:latin typeface="Helvetica Neue" panose="02000503000000020004" pitchFamily="2" charset="0"/>
              <a:ea typeface="Helvetica Neue" panose="02000503000000020004" pitchFamily="2" charset="0"/>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Title 1">
            <a:extLst>
              <a:ext uri="{FF2B5EF4-FFF2-40B4-BE49-F238E27FC236}">
                <a16:creationId xmlns:a16="http://schemas.microsoft.com/office/drawing/2014/main" id="{06673340-A930-8192-1AF8-10BEE3103CB3}"/>
              </a:ext>
            </a:extLst>
          </p:cNvPr>
          <p:cNvSpPr>
            <a:spLocks noGrp="1"/>
          </p:cNvSpPr>
          <p:nvPr>
            <p:ph type="title"/>
          </p:nvPr>
        </p:nvSpPr>
        <p:spPr/>
        <p:txBody>
          <a:bodyPr/>
          <a:lstStyle/>
          <a:p>
            <a:r>
              <a:rPr lang="en-GB" altLang="en-US" dirty="0" err="1">
                <a:latin typeface="Gill Sans MT" panose="020B0502020104020203" pitchFamily="34" charset="77"/>
                <a:ea typeface="ＭＳ Ｐゴシック" panose="020B0600070205080204" pitchFamily="34" charset="-128"/>
              </a:rPr>
              <a:t>OneHotEncoder</a:t>
            </a:r>
            <a:r>
              <a:rPr lang="en-GB" altLang="en-US" dirty="0">
                <a:latin typeface="Gill Sans MT" panose="020B0502020104020203" pitchFamily="34" charset="77"/>
                <a:ea typeface="ＭＳ Ｐゴシック" panose="020B0600070205080204" pitchFamily="34" charset="-128"/>
              </a:rPr>
              <a:t>- example</a:t>
            </a:r>
          </a:p>
        </p:txBody>
      </p:sp>
      <p:sp>
        <p:nvSpPr>
          <p:cNvPr id="80899" name="Slide Number Placeholder 3">
            <a:extLst>
              <a:ext uri="{FF2B5EF4-FFF2-40B4-BE49-F238E27FC236}">
                <a16:creationId xmlns:a16="http://schemas.microsoft.com/office/drawing/2014/main" id="{A99D7240-9F0D-CB18-5A3C-A6C46D3358F4}"/>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619100" indent="-238115">
              <a:defRPr sz="2000">
                <a:solidFill>
                  <a:schemeClr val="tx1"/>
                </a:solidFill>
                <a:latin typeface="Arial" panose="020B0604020202020204" pitchFamily="34" charset="0"/>
                <a:ea typeface="ＭＳ Ｐゴシック" panose="020B0600070205080204" pitchFamily="34" charset="-128"/>
              </a:defRPr>
            </a:lvl2pPr>
            <a:lvl3pPr marL="952462" indent="-190492">
              <a:defRPr sz="2000">
                <a:solidFill>
                  <a:schemeClr val="tx1"/>
                </a:solidFill>
                <a:latin typeface="Arial" panose="020B0604020202020204" pitchFamily="34" charset="0"/>
                <a:ea typeface="ＭＳ Ｐゴシック" panose="020B0600070205080204" pitchFamily="34" charset="-128"/>
              </a:defRPr>
            </a:lvl3pPr>
            <a:lvl4pPr marL="1333447" indent="-190492">
              <a:defRPr sz="2000">
                <a:solidFill>
                  <a:schemeClr val="tx1"/>
                </a:solidFill>
                <a:latin typeface="Arial" panose="020B0604020202020204" pitchFamily="34" charset="0"/>
                <a:ea typeface="ＭＳ Ｐゴシック" panose="020B0600070205080204" pitchFamily="34" charset="-128"/>
              </a:defRPr>
            </a:lvl4pPr>
            <a:lvl5pPr marL="1714431" indent="-190492">
              <a:defRPr sz="2000">
                <a:solidFill>
                  <a:schemeClr val="tx1"/>
                </a:solidFill>
                <a:latin typeface="Arial" panose="020B0604020202020204" pitchFamily="34" charset="0"/>
                <a:ea typeface="ＭＳ Ｐゴシック" panose="020B0600070205080204" pitchFamily="34" charset="-128"/>
              </a:defRPr>
            </a:lvl5pPr>
            <a:lvl6pPr marL="2095416"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476401"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2857386"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238370"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6F911C52-8CAA-024E-BA85-8804BA2E4A98}" type="slidenum">
              <a:rPr lang="en-GB" altLang="en-US" sz="833">
                <a:latin typeface="Gill Sans MT" panose="020B0502020104020203" pitchFamily="34" charset="77"/>
              </a:rPr>
              <a:pPr/>
              <a:t>49</a:t>
            </a:fld>
            <a:endParaRPr lang="en-GB" altLang="en-US" sz="833">
              <a:latin typeface="Gill Sans MT" panose="020B0502020104020203" pitchFamily="34" charset="77"/>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4861CA-ABA7-8FB7-7BEA-E0D43ACA39B5}"/>
              </a:ext>
            </a:extLst>
          </p:cNvPr>
          <p:cNvSpPr>
            <a:spLocks noGrp="1"/>
          </p:cNvSpPr>
          <p:nvPr>
            <p:ph type="title"/>
          </p:nvPr>
        </p:nvSpPr>
        <p:spPr/>
        <p:txBody>
          <a:bodyPr/>
          <a:lstStyle/>
          <a:p>
            <a:r>
              <a:rPr lang="en-GB" dirty="0"/>
              <a:t>Deep learning</a:t>
            </a:r>
          </a:p>
        </p:txBody>
      </p:sp>
      <p:sp>
        <p:nvSpPr>
          <p:cNvPr id="3" name="Content Placeholder 2">
            <a:extLst>
              <a:ext uri="{FF2B5EF4-FFF2-40B4-BE49-F238E27FC236}">
                <a16:creationId xmlns:a16="http://schemas.microsoft.com/office/drawing/2014/main" id="{3328E1A3-7724-B488-F743-4CDEB2A13436}"/>
              </a:ext>
            </a:extLst>
          </p:cNvPr>
          <p:cNvSpPr>
            <a:spLocks noGrp="1"/>
          </p:cNvSpPr>
          <p:nvPr>
            <p:ph idx="1"/>
          </p:nvPr>
        </p:nvSpPr>
        <p:spPr/>
        <p:txBody>
          <a:bodyPr/>
          <a:lstStyle/>
          <a:p>
            <a:r>
              <a:rPr lang="en-GB" sz="1800" dirty="0">
                <a:effectLst/>
              </a:rPr>
              <a:t>For example, biological considerations informed the development of successful regularisation schemes that support generalisation beyond training data. </a:t>
            </a:r>
          </a:p>
          <a:p>
            <a:r>
              <a:rPr lang="en-GB" sz="1800" dirty="0">
                <a:effectLst/>
              </a:rPr>
              <a:t>One such scheme, in which only a subset of units participate in the processing of a given training example (‘‘dropout’’), was motivated by the stochasticity that is inherent in biological systems populated by neurons that fire with Poisson-like statistics (</a:t>
            </a:r>
            <a:r>
              <a:rPr lang="en-GB" sz="1800" dirty="0">
                <a:solidFill>
                  <a:srgbClr val="2196D1"/>
                </a:solidFill>
                <a:effectLst/>
              </a:rPr>
              <a:t>Hinton et al., 2012</a:t>
            </a:r>
            <a:r>
              <a:rPr lang="en-GB" sz="1800" dirty="0">
                <a:effectLst/>
              </a:rPr>
              <a:t>). </a:t>
            </a:r>
            <a:endParaRPr lang="en-GB" dirty="0"/>
          </a:p>
          <a:p>
            <a:endParaRPr lang="en-GB" dirty="0"/>
          </a:p>
        </p:txBody>
      </p:sp>
      <p:sp>
        <p:nvSpPr>
          <p:cNvPr id="4" name="Slide Number Placeholder 3">
            <a:extLst>
              <a:ext uri="{FF2B5EF4-FFF2-40B4-BE49-F238E27FC236}">
                <a16:creationId xmlns:a16="http://schemas.microsoft.com/office/drawing/2014/main" id="{3F21FE1D-2BD3-0CB4-D4D2-6D9831883796}"/>
              </a:ext>
            </a:extLst>
          </p:cNvPr>
          <p:cNvSpPr>
            <a:spLocks noGrp="1"/>
          </p:cNvSpPr>
          <p:nvPr>
            <p:ph type="sldNum" sz="quarter" idx="12"/>
          </p:nvPr>
        </p:nvSpPr>
        <p:spPr/>
        <p:txBody>
          <a:bodyPr/>
          <a:lstStyle/>
          <a:p>
            <a:fld id="{44E22EE9-B8A0-0641-9265-052CFE9B95A7}" type="slidenum">
              <a:rPr lang="en-GB" altLang="en-US" smtClean="0"/>
              <a:pPr/>
              <a:t>5</a:t>
            </a:fld>
            <a:endParaRPr lang="en-GB" altLang="en-US" dirty="0"/>
          </a:p>
        </p:txBody>
      </p:sp>
      <p:sp>
        <p:nvSpPr>
          <p:cNvPr id="5" name="TextBox 4">
            <a:extLst>
              <a:ext uri="{FF2B5EF4-FFF2-40B4-BE49-F238E27FC236}">
                <a16:creationId xmlns:a16="http://schemas.microsoft.com/office/drawing/2014/main" id="{4F5BBDC4-088B-B322-37E2-B744CA24AFCD}"/>
              </a:ext>
            </a:extLst>
          </p:cNvPr>
          <p:cNvSpPr txBox="1"/>
          <p:nvPr/>
        </p:nvSpPr>
        <p:spPr>
          <a:xfrm>
            <a:off x="598407" y="5324740"/>
            <a:ext cx="7056784" cy="246221"/>
          </a:xfrm>
          <a:prstGeom prst="rect">
            <a:avLst/>
          </a:prstGeom>
          <a:noFill/>
        </p:spPr>
        <p:txBody>
          <a:bodyPr wrap="square">
            <a:spAutoFit/>
          </a:bodyPr>
          <a:lstStyle/>
          <a:p>
            <a:r>
              <a:rPr lang="en-GB" sz="1000" b="0" i="0" u="none" strike="noStrike" dirty="0">
                <a:solidFill>
                  <a:srgbClr val="212121"/>
                </a:solidFill>
                <a:effectLst/>
                <a:latin typeface="Helvetica Neue" panose="02000503000000020004" pitchFamily="2" charset="0"/>
                <a:ea typeface="Helvetica Neue" panose="02000503000000020004" pitchFamily="2" charset="0"/>
                <a:cs typeface="Helvetica Neue" panose="02000503000000020004" pitchFamily="2" charset="0"/>
              </a:rPr>
              <a:t>Source: Hassabis D, Kumaran D, Summerfield C, </a:t>
            </a:r>
            <a:r>
              <a:rPr lang="en-GB" sz="1000" b="0" i="0" u="none" strike="noStrike" dirty="0" err="1">
                <a:solidFill>
                  <a:srgbClr val="212121"/>
                </a:solidFill>
                <a:effectLst/>
                <a:latin typeface="Helvetica Neue" panose="02000503000000020004" pitchFamily="2" charset="0"/>
                <a:ea typeface="Helvetica Neue" panose="02000503000000020004" pitchFamily="2" charset="0"/>
                <a:cs typeface="Helvetica Neue" panose="02000503000000020004" pitchFamily="2" charset="0"/>
              </a:rPr>
              <a:t>Botvinick</a:t>
            </a:r>
            <a:r>
              <a:rPr lang="en-GB" sz="1000" b="0" i="0" u="none" strike="noStrike" dirty="0">
                <a:solidFill>
                  <a:srgbClr val="212121"/>
                </a:solidFill>
                <a:effectLst/>
                <a:latin typeface="Helvetica Neue" panose="02000503000000020004" pitchFamily="2" charset="0"/>
                <a:ea typeface="Helvetica Neue" panose="02000503000000020004" pitchFamily="2" charset="0"/>
                <a:cs typeface="Helvetica Neue" panose="02000503000000020004" pitchFamily="2" charset="0"/>
              </a:rPr>
              <a:t> M. Neuroscience-Inspired Artificial Intelligence. Neuron. 2017</a:t>
            </a:r>
            <a:endParaRPr lang="en-GB" sz="1000"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269712476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Title 1">
            <a:extLst>
              <a:ext uri="{FF2B5EF4-FFF2-40B4-BE49-F238E27FC236}">
                <a16:creationId xmlns:a16="http://schemas.microsoft.com/office/drawing/2014/main" id="{57FADD76-ED2F-31C5-B49D-14B6172F440E}"/>
              </a:ext>
            </a:extLst>
          </p:cNvPr>
          <p:cNvSpPr>
            <a:spLocks noGrp="1"/>
          </p:cNvSpPr>
          <p:nvPr>
            <p:ph type="title"/>
          </p:nvPr>
        </p:nvSpPr>
        <p:spPr/>
        <p:txBody>
          <a:bodyPr/>
          <a:lstStyle/>
          <a:p>
            <a:r>
              <a:rPr lang="en-GB" altLang="en-US"/>
              <a:t>Imputation of missing values</a:t>
            </a:r>
          </a:p>
        </p:txBody>
      </p:sp>
      <p:sp>
        <p:nvSpPr>
          <p:cNvPr id="83970" name="Content Placeholder 2">
            <a:extLst>
              <a:ext uri="{FF2B5EF4-FFF2-40B4-BE49-F238E27FC236}">
                <a16:creationId xmlns:a16="http://schemas.microsoft.com/office/drawing/2014/main" id="{5D5F993D-679C-856F-9328-4B8694C9AED1}"/>
              </a:ext>
            </a:extLst>
          </p:cNvPr>
          <p:cNvSpPr>
            <a:spLocks noGrp="1"/>
          </p:cNvSpPr>
          <p:nvPr>
            <p:ph idx="1"/>
          </p:nvPr>
        </p:nvSpPr>
        <p:spPr/>
        <p:txBody>
          <a:bodyPr/>
          <a:lstStyle/>
          <a:p>
            <a:r>
              <a:rPr lang="en-GB" altLang="en-US" dirty="0"/>
              <a:t>For various reasons, many real-world datasets contain missing values, often encoded as blanks, NA or other placeholders.</a:t>
            </a:r>
          </a:p>
          <a:p>
            <a:r>
              <a:rPr lang="en-GB" altLang="en-US" dirty="0"/>
              <a:t>Such datasets however are incompatible with </a:t>
            </a:r>
            <a:r>
              <a:rPr lang="en-GB" altLang="en-US" i="1" dirty="0"/>
              <a:t>scikit-learn </a:t>
            </a:r>
            <a:r>
              <a:rPr lang="en-GB" altLang="en-US" dirty="0"/>
              <a:t>estimators which assume that all values in an array are numerical, and that all have and hold meaning. </a:t>
            </a:r>
          </a:p>
          <a:p>
            <a:r>
              <a:rPr lang="en-GB" altLang="en-US" dirty="0"/>
              <a:t>A basic strategy to use incomplete datasets is to discard entire rows and/or columns containing missing values.</a:t>
            </a:r>
          </a:p>
          <a:p>
            <a:r>
              <a:rPr lang="en-GB" altLang="en-US" dirty="0"/>
              <a:t>However, this comes at the price of losing data which may be valuable (even though incomplete). </a:t>
            </a:r>
          </a:p>
          <a:p>
            <a:r>
              <a:rPr lang="en-GB" altLang="en-US" dirty="0"/>
              <a:t>A better strategy is to impute the missing values, i.e., to infer them from the known part of the data.</a:t>
            </a:r>
          </a:p>
        </p:txBody>
      </p:sp>
      <p:sp>
        <p:nvSpPr>
          <p:cNvPr id="83971" name="Slide Number Placeholder 3">
            <a:extLst>
              <a:ext uri="{FF2B5EF4-FFF2-40B4-BE49-F238E27FC236}">
                <a16:creationId xmlns:a16="http://schemas.microsoft.com/office/drawing/2014/main" id="{9CC00278-04A5-063C-7113-98033131C850}"/>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619100" indent="-238115">
              <a:defRPr sz="2000">
                <a:solidFill>
                  <a:schemeClr val="tx1"/>
                </a:solidFill>
                <a:latin typeface="Arial" panose="020B0604020202020204" pitchFamily="34" charset="0"/>
                <a:ea typeface="ＭＳ Ｐゴシック" panose="020B0600070205080204" pitchFamily="34" charset="-128"/>
              </a:defRPr>
            </a:lvl2pPr>
            <a:lvl3pPr marL="952462" indent="-190492">
              <a:defRPr sz="2000">
                <a:solidFill>
                  <a:schemeClr val="tx1"/>
                </a:solidFill>
                <a:latin typeface="Arial" panose="020B0604020202020204" pitchFamily="34" charset="0"/>
                <a:ea typeface="ＭＳ Ｐゴシック" panose="020B0600070205080204" pitchFamily="34" charset="-128"/>
              </a:defRPr>
            </a:lvl3pPr>
            <a:lvl4pPr marL="1333447" indent="-190492">
              <a:defRPr sz="2000">
                <a:solidFill>
                  <a:schemeClr val="tx1"/>
                </a:solidFill>
                <a:latin typeface="Arial" panose="020B0604020202020204" pitchFamily="34" charset="0"/>
                <a:ea typeface="ＭＳ Ｐゴシック" panose="020B0600070205080204" pitchFamily="34" charset="-128"/>
              </a:defRPr>
            </a:lvl4pPr>
            <a:lvl5pPr marL="1714431" indent="-190492">
              <a:defRPr sz="2000">
                <a:solidFill>
                  <a:schemeClr val="tx1"/>
                </a:solidFill>
                <a:latin typeface="Arial" panose="020B0604020202020204" pitchFamily="34" charset="0"/>
                <a:ea typeface="ＭＳ Ｐゴシック" panose="020B0600070205080204" pitchFamily="34" charset="-128"/>
              </a:defRPr>
            </a:lvl5pPr>
            <a:lvl6pPr marL="2095416"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476401"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2857386"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238370"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4FF67C09-9FB4-B443-A510-36D46351B78D}" type="slidenum">
              <a:rPr lang="en-GB" altLang="en-US" sz="833">
                <a:latin typeface="Helvetica Neue" panose="02000503000000020004" pitchFamily="2" charset="0"/>
                <a:ea typeface="Helvetica Neue" panose="02000503000000020004" pitchFamily="2" charset="0"/>
              </a:rPr>
              <a:pPr/>
              <a:t>50</a:t>
            </a:fld>
            <a:endParaRPr lang="en-GB" altLang="en-US" sz="833">
              <a:latin typeface="Helvetica Neue" panose="02000503000000020004" pitchFamily="2" charset="0"/>
              <a:ea typeface="Helvetica Neue" panose="02000503000000020004" pitchFamily="2" charset="0"/>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Title 1">
            <a:extLst>
              <a:ext uri="{FF2B5EF4-FFF2-40B4-BE49-F238E27FC236}">
                <a16:creationId xmlns:a16="http://schemas.microsoft.com/office/drawing/2014/main" id="{3FB38711-FF5A-3C80-2149-BC584C72F209}"/>
              </a:ext>
            </a:extLst>
          </p:cNvPr>
          <p:cNvSpPr>
            <a:spLocks noGrp="1"/>
          </p:cNvSpPr>
          <p:nvPr>
            <p:ph type="title"/>
          </p:nvPr>
        </p:nvSpPr>
        <p:spPr/>
        <p:txBody>
          <a:bodyPr/>
          <a:lstStyle/>
          <a:p>
            <a:r>
              <a:rPr lang="en-GB" altLang="en-US" dirty="0"/>
              <a:t>The </a:t>
            </a:r>
            <a:r>
              <a:rPr lang="en-GB" altLang="en-US" i="1" dirty="0"/>
              <a:t>Imputer</a:t>
            </a:r>
            <a:r>
              <a:rPr lang="en-GB" altLang="en-US" dirty="0"/>
              <a:t> class (in Python) </a:t>
            </a:r>
          </a:p>
        </p:txBody>
      </p:sp>
      <p:sp>
        <p:nvSpPr>
          <p:cNvPr id="84994" name="Content Placeholder 2">
            <a:extLst>
              <a:ext uri="{FF2B5EF4-FFF2-40B4-BE49-F238E27FC236}">
                <a16:creationId xmlns:a16="http://schemas.microsoft.com/office/drawing/2014/main" id="{6ECFA517-A6E8-96EB-E352-0C4393699D82}"/>
              </a:ext>
            </a:extLst>
          </p:cNvPr>
          <p:cNvSpPr>
            <a:spLocks noGrp="1"/>
          </p:cNvSpPr>
          <p:nvPr>
            <p:ph idx="1"/>
          </p:nvPr>
        </p:nvSpPr>
        <p:spPr/>
        <p:txBody>
          <a:bodyPr/>
          <a:lstStyle/>
          <a:p>
            <a:r>
              <a:rPr lang="en-GB" altLang="en-US" dirty="0"/>
              <a:t>The </a:t>
            </a:r>
            <a:r>
              <a:rPr lang="en-GB" altLang="en-US" i="1" dirty="0"/>
              <a:t>Imputer</a:t>
            </a:r>
            <a:r>
              <a:rPr lang="en-GB" altLang="en-US" dirty="0"/>
              <a:t> class provides basic strategies for imputing missing values, either using the mean, the median or the most frequent value of the row or column in which the missing values are located. </a:t>
            </a:r>
          </a:p>
          <a:p>
            <a:r>
              <a:rPr lang="en-GB" altLang="en-US" dirty="0"/>
              <a:t>This class also allows for different missing values encodings.</a:t>
            </a:r>
          </a:p>
          <a:p>
            <a:pPr marL="0" indent="0">
              <a:buNone/>
            </a:pPr>
            <a:endParaRPr lang="en-GB" altLang="en-US" dirty="0"/>
          </a:p>
          <a:p>
            <a:r>
              <a:rPr lang="en-GB" altLang="en-US" b="1" dirty="0"/>
              <a:t>strategy</a:t>
            </a:r>
            <a:r>
              <a:rPr lang="en-GB" altLang="en-US" dirty="0"/>
              <a:t> : string, optional (default=</a:t>
            </a:r>
            <a:r>
              <a:rPr lang="en-GB" altLang="en-GB" dirty="0"/>
              <a:t>”</a:t>
            </a:r>
            <a:r>
              <a:rPr lang="en-GB" altLang="en-US" dirty="0"/>
              <a:t>mean</a:t>
            </a:r>
            <a:r>
              <a:rPr lang="en-GB" altLang="en-GB" dirty="0"/>
              <a:t>”</a:t>
            </a:r>
            <a:r>
              <a:rPr lang="en-GB" altLang="en-US" dirty="0"/>
              <a:t>)</a:t>
            </a:r>
          </a:p>
          <a:p>
            <a:r>
              <a:rPr lang="en-GB" altLang="en-US" dirty="0"/>
              <a:t>The imputation strategy.</a:t>
            </a:r>
          </a:p>
          <a:p>
            <a:pPr lvl="1"/>
            <a:r>
              <a:rPr lang="en-GB" altLang="en-US" dirty="0"/>
              <a:t>If </a:t>
            </a:r>
            <a:r>
              <a:rPr lang="en-GB" altLang="en-GB" dirty="0"/>
              <a:t>“</a:t>
            </a:r>
            <a:r>
              <a:rPr lang="en-GB" altLang="ja-JP" i="1" dirty="0"/>
              <a:t>mean</a:t>
            </a:r>
            <a:r>
              <a:rPr lang="en-GB" altLang="en-GB" dirty="0"/>
              <a:t>”</a:t>
            </a:r>
            <a:r>
              <a:rPr lang="en-GB" altLang="ja-JP" dirty="0"/>
              <a:t>, then replace missing values using the mean along the axis.</a:t>
            </a:r>
          </a:p>
          <a:p>
            <a:pPr lvl="1"/>
            <a:r>
              <a:rPr lang="en-GB" altLang="en-US" dirty="0"/>
              <a:t>If </a:t>
            </a:r>
            <a:r>
              <a:rPr lang="en-GB" altLang="en-GB" dirty="0"/>
              <a:t>“</a:t>
            </a:r>
            <a:r>
              <a:rPr lang="en-GB" altLang="ja-JP" i="1" dirty="0"/>
              <a:t>median</a:t>
            </a:r>
            <a:r>
              <a:rPr lang="en-GB" altLang="en-GB" dirty="0"/>
              <a:t>”</a:t>
            </a:r>
            <a:r>
              <a:rPr lang="en-GB" altLang="ja-JP" dirty="0"/>
              <a:t>, then replace missing values using the median along the axis.</a:t>
            </a:r>
          </a:p>
          <a:p>
            <a:pPr lvl="1"/>
            <a:r>
              <a:rPr lang="en-GB" altLang="en-US" dirty="0"/>
              <a:t>If </a:t>
            </a:r>
            <a:r>
              <a:rPr lang="en-GB" altLang="en-GB" dirty="0"/>
              <a:t>“</a:t>
            </a:r>
            <a:r>
              <a:rPr lang="en-GB" altLang="ja-JP" i="1" dirty="0" err="1"/>
              <a:t>most_frequent</a:t>
            </a:r>
            <a:r>
              <a:rPr lang="en-GB" altLang="en-GB" dirty="0"/>
              <a:t>”</a:t>
            </a:r>
            <a:r>
              <a:rPr lang="en-GB" altLang="ja-JP" dirty="0"/>
              <a:t>, then replace missing using the most frequent value along the axis.	</a:t>
            </a:r>
          </a:p>
          <a:p>
            <a:endParaRPr lang="en-GB" altLang="en-US" dirty="0"/>
          </a:p>
        </p:txBody>
      </p:sp>
      <p:sp>
        <p:nvSpPr>
          <p:cNvPr id="84995" name="Slide Number Placeholder 3">
            <a:extLst>
              <a:ext uri="{FF2B5EF4-FFF2-40B4-BE49-F238E27FC236}">
                <a16:creationId xmlns:a16="http://schemas.microsoft.com/office/drawing/2014/main" id="{CEE5B112-F7CF-2D36-363B-A6C67649DD9D}"/>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619100" indent="-238115">
              <a:defRPr sz="2000">
                <a:solidFill>
                  <a:schemeClr val="tx1"/>
                </a:solidFill>
                <a:latin typeface="Arial" panose="020B0604020202020204" pitchFamily="34" charset="0"/>
                <a:ea typeface="ＭＳ Ｐゴシック" panose="020B0600070205080204" pitchFamily="34" charset="-128"/>
              </a:defRPr>
            </a:lvl2pPr>
            <a:lvl3pPr marL="952462" indent="-190492">
              <a:defRPr sz="2000">
                <a:solidFill>
                  <a:schemeClr val="tx1"/>
                </a:solidFill>
                <a:latin typeface="Arial" panose="020B0604020202020204" pitchFamily="34" charset="0"/>
                <a:ea typeface="ＭＳ Ｐゴシック" panose="020B0600070205080204" pitchFamily="34" charset="-128"/>
              </a:defRPr>
            </a:lvl3pPr>
            <a:lvl4pPr marL="1333447" indent="-190492">
              <a:defRPr sz="2000">
                <a:solidFill>
                  <a:schemeClr val="tx1"/>
                </a:solidFill>
                <a:latin typeface="Arial" panose="020B0604020202020204" pitchFamily="34" charset="0"/>
                <a:ea typeface="ＭＳ Ｐゴシック" panose="020B0600070205080204" pitchFamily="34" charset="-128"/>
              </a:defRPr>
            </a:lvl4pPr>
            <a:lvl5pPr marL="1714431" indent="-190492">
              <a:defRPr sz="2000">
                <a:solidFill>
                  <a:schemeClr val="tx1"/>
                </a:solidFill>
                <a:latin typeface="Arial" panose="020B0604020202020204" pitchFamily="34" charset="0"/>
                <a:ea typeface="ＭＳ Ｐゴシック" panose="020B0600070205080204" pitchFamily="34" charset="-128"/>
              </a:defRPr>
            </a:lvl5pPr>
            <a:lvl6pPr marL="2095416"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476401"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2857386"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238370"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A5EB08B8-574E-5D4B-8EDD-91975BD9A160}" type="slidenum">
              <a:rPr lang="en-GB" altLang="en-US" sz="833">
                <a:latin typeface="Helvetica Neue" panose="02000503000000020004" pitchFamily="2" charset="0"/>
                <a:ea typeface="Helvetica Neue" panose="02000503000000020004" pitchFamily="2" charset="0"/>
              </a:rPr>
              <a:pPr/>
              <a:t>51</a:t>
            </a:fld>
            <a:endParaRPr lang="en-GB" altLang="en-US" sz="833">
              <a:latin typeface="Helvetica Neue" panose="02000503000000020004" pitchFamily="2" charset="0"/>
              <a:ea typeface="Helvetica Neue" panose="02000503000000020004" pitchFamily="2" charset="0"/>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D82DD-BA97-969F-A34F-E117A320A124}"/>
              </a:ext>
            </a:extLst>
          </p:cNvPr>
          <p:cNvSpPr>
            <a:spLocks noGrp="1"/>
          </p:cNvSpPr>
          <p:nvPr>
            <p:ph type="title"/>
          </p:nvPr>
        </p:nvSpPr>
        <p:spPr/>
        <p:txBody>
          <a:bodyPr/>
          <a:lstStyle/>
          <a:p>
            <a:r>
              <a:rPr lang="en-GB" dirty="0"/>
              <a:t>Data imputation</a:t>
            </a:r>
          </a:p>
        </p:txBody>
      </p:sp>
      <p:sp>
        <p:nvSpPr>
          <p:cNvPr id="3" name="Content Placeholder 2">
            <a:extLst>
              <a:ext uri="{FF2B5EF4-FFF2-40B4-BE49-F238E27FC236}">
                <a16:creationId xmlns:a16="http://schemas.microsoft.com/office/drawing/2014/main" id="{4F084ECA-1EAB-4270-A0E5-826001E8650C}"/>
              </a:ext>
            </a:extLst>
          </p:cNvPr>
          <p:cNvSpPr>
            <a:spLocks noGrp="1"/>
          </p:cNvSpPr>
          <p:nvPr>
            <p:ph idx="1"/>
          </p:nvPr>
        </p:nvSpPr>
        <p:spPr/>
        <p:txBody>
          <a:bodyPr/>
          <a:lstStyle/>
          <a:p>
            <a:r>
              <a:rPr lang="en-GB" altLang="en-US" dirty="0"/>
              <a:t>There are obviously other more sophisticated imputation techniques. </a:t>
            </a:r>
          </a:p>
          <a:p>
            <a:r>
              <a:rPr lang="en-GB" dirty="0"/>
              <a:t>But the most important consideration is knowing the data, application context and the techniques and solutions that would be more relevant to the given data/context and those that won’t add more bias to the data. </a:t>
            </a:r>
          </a:p>
        </p:txBody>
      </p:sp>
      <p:sp>
        <p:nvSpPr>
          <p:cNvPr id="4" name="Slide Number Placeholder 3">
            <a:extLst>
              <a:ext uri="{FF2B5EF4-FFF2-40B4-BE49-F238E27FC236}">
                <a16:creationId xmlns:a16="http://schemas.microsoft.com/office/drawing/2014/main" id="{59EE2A1D-1094-26DB-698A-E726D3E1F81D}"/>
              </a:ext>
            </a:extLst>
          </p:cNvPr>
          <p:cNvSpPr>
            <a:spLocks noGrp="1"/>
          </p:cNvSpPr>
          <p:nvPr>
            <p:ph type="sldNum" sz="quarter" idx="12"/>
          </p:nvPr>
        </p:nvSpPr>
        <p:spPr/>
        <p:txBody>
          <a:bodyPr/>
          <a:lstStyle/>
          <a:p>
            <a:fld id="{44E22EE9-B8A0-0641-9265-052CFE9B95A7}" type="slidenum">
              <a:rPr lang="en-GB" altLang="en-US" smtClean="0"/>
              <a:pPr/>
              <a:t>52</a:t>
            </a:fld>
            <a:endParaRPr lang="en-GB" altLang="en-US" dirty="0"/>
          </a:p>
        </p:txBody>
      </p:sp>
    </p:spTree>
    <p:extLst>
      <p:ext uri="{BB962C8B-B14F-4D97-AF65-F5344CB8AC3E}">
        <p14:creationId xmlns:p14="http://schemas.microsoft.com/office/powerpoint/2010/main" val="309488378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Title 1">
            <a:extLst>
              <a:ext uri="{FF2B5EF4-FFF2-40B4-BE49-F238E27FC236}">
                <a16:creationId xmlns:a16="http://schemas.microsoft.com/office/drawing/2014/main" id="{E8A5FFB7-D5FA-5BD7-3472-4C74EA31AEF4}"/>
              </a:ext>
            </a:extLst>
          </p:cNvPr>
          <p:cNvSpPr>
            <a:spLocks noGrp="1"/>
          </p:cNvSpPr>
          <p:nvPr>
            <p:ph type="title"/>
          </p:nvPr>
        </p:nvSpPr>
        <p:spPr/>
        <p:txBody>
          <a:bodyPr/>
          <a:lstStyle/>
          <a:p>
            <a:r>
              <a:rPr lang="en-GB" altLang="en-US"/>
              <a:t>Feature selection</a:t>
            </a:r>
          </a:p>
        </p:txBody>
      </p:sp>
      <p:sp>
        <p:nvSpPr>
          <p:cNvPr id="87042" name="Content Placeholder 2">
            <a:extLst>
              <a:ext uri="{FF2B5EF4-FFF2-40B4-BE49-F238E27FC236}">
                <a16:creationId xmlns:a16="http://schemas.microsoft.com/office/drawing/2014/main" id="{7B41B664-F123-9786-141D-531DB85153BA}"/>
              </a:ext>
            </a:extLst>
          </p:cNvPr>
          <p:cNvSpPr>
            <a:spLocks noGrp="1"/>
          </p:cNvSpPr>
          <p:nvPr>
            <p:ph idx="1"/>
          </p:nvPr>
        </p:nvSpPr>
        <p:spPr/>
        <p:txBody>
          <a:bodyPr/>
          <a:lstStyle/>
          <a:p>
            <a:r>
              <a:rPr lang="en-GB" altLang="en-US"/>
              <a:t>The classes in the </a:t>
            </a:r>
            <a:r>
              <a:rPr lang="en-GB" altLang="en-US" i="1"/>
              <a:t>sklearn.feature_selection</a:t>
            </a:r>
            <a:r>
              <a:rPr lang="en-GB" altLang="en-US"/>
              <a:t> module can be used for feature selection/dimensionality reduction on sample sets, either to improve estimators</a:t>
            </a:r>
            <a:r>
              <a:rPr lang="en-GB" altLang="en-GB"/>
              <a:t>’</a:t>
            </a:r>
            <a:r>
              <a:rPr lang="en-GB" altLang="en-US"/>
              <a:t> accuracy scores or to boost their performance on very high-dimensional datasets.</a:t>
            </a:r>
          </a:p>
        </p:txBody>
      </p:sp>
      <p:sp>
        <p:nvSpPr>
          <p:cNvPr id="87043" name="Slide Number Placeholder 3">
            <a:extLst>
              <a:ext uri="{FF2B5EF4-FFF2-40B4-BE49-F238E27FC236}">
                <a16:creationId xmlns:a16="http://schemas.microsoft.com/office/drawing/2014/main" id="{D4FDB4CB-4816-E83B-26B8-020BEE31E798}"/>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619100" indent="-238115">
              <a:defRPr sz="2000">
                <a:solidFill>
                  <a:schemeClr val="tx1"/>
                </a:solidFill>
                <a:latin typeface="Arial" panose="020B0604020202020204" pitchFamily="34" charset="0"/>
                <a:ea typeface="ＭＳ Ｐゴシック" panose="020B0600070205080204" pitchFamily="34" charset="-128"/>
              </a:defRPr>
            </a:lvl2pPr>
            <a:lvl3pPr marL="952462" indent="-190492">
              <a:defRPr sz="2000">
                <a:solidFill>
                  <a:schemeClr val="tx1"/>
                </a:solidFill>
                <a:latin typeface="Arial" panose="020B0604020202020204" pitchFamily="34" charset="0"/>
                <a:ea typeface="ＭＳ Ｐゴシック" panose="020B0600070205080204" pitchFamily="34" charset="-128"/>
              </a:defRPr>
            </a:lvl3pPr>
            <a:lvl4pPr marL="1333447" indent="-190492">
              <a:defRPr sz="2000">
                <a:solidFill>
                  <a:schemeClr val="tx1"/>
                </a:solidFill>
                <a:latin typeface="Arial" panose="020B0604020202020204" pitchFamily="34" charset="0"/>
                <a:ea typeface="ＭＳ Ｐゴシック" panose="020B0600070205080204" pitchFamily="34" charset="-128"/>
              </a:defRPr>
            </a:lvl4pPr>
            <a:lvl5pPr marL="1714431" indent="-190492">
              <a:defRPr sz="2000">
                <a:solidFill>
                  <a:schemeClr val="tx1"/>
                </a:solidFill>
                <a:latin typeface="Arial" panose="020B0604020202020204" pitchFamily="34" charset="0"/>
                <a:ea typeface="ＭＳ Ｐゴシック" panose="020B0600070205080204" pitchFamily="34" charset="-128"/>
              </a:defRPr>
            </a:lvl5pPr>
            <a:lvl6pPr marL="2095416"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476401"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2857386"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238370"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9A7B1F69-175A-5146-B485-F821E17E01A7}" type="slidenum">
              <a:rPr lang="en-GB" altLang="en-US" sz="833">
                <a:latin typeface="Helvetica Neue" panose="02000503000000020004" pitchFamily="2" charset="0"/>
                <a:ea typeface="Helvetica Neue" panose="02000503000000020004" pitchFamily="2" charset="0"/>
              </a:rPr>
              <a:pPr/>
              <a:t>53</a:t>
            </a:fld>
            <a:endParaRPr lang="en-GB" altLang="en-US" sz="833">
              <a:latin typeface="Helvetica Neue" panose="02000503000000020004" pitchFamily="2" charset="0"/>
              <a:ea typeface="Helvetica Neue" panose="02000503000000020004" pitchFamily="2" charset="0"/>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Title 1">
            <a:extLst>
              <a:ext uri="{FF2B5EF4-FFF2-40B4-BE49-F238E27FC236}">
                <a16:creationId xmlns:a16="http://schemas.microsoft.com/office/drawing/2014/main" id="{DC048EDF-1899-AAF3-FF21-3B690A455D9E}"/>
              </a:ext>
            </a:extLst>
          </p:cNvPr>
          <p:cNvSpPr>
            <a:spLocks noGrp="1"/>
          </p:cNvSpPr>
          <p:nvPr>
            <p:ph type="title"/>
          </p:nvPr>
        </p:nvSpPr>
        <p:spPr/>
        <p:txBody>
          <a:bodyPr/>
          <a:lstStyle/>
          <a:p>
            <a:r>
              <a:rPr lang="en-GB" altLang="en-US" dirty="0"/>
              <a:t>Removing features with low variance</a:t>
            </a:r>
          </a:p>
        </p:txBody>
      </p:sp>
      <p:sp>
        <p:nvSpPr>
          <p:cNvPr id="88066" name="Content Placeholder 2">
            <a:extLst>
              <a:ext uri="{FF2B5EF4-FFF2-40B4-BE49-F238E27FC236}">
                <a16:creationId xmlns:a16="http://schemas.microsoft.com/office/drawing/2014/main" id="{06096C34-0D84-D384-8D6E-015072C306B1}"/>
              </a:ext>
            </a:extLst>
          </p:cNvPr>
          <p:cNvSpPr>
            <a:spLocks noGrp="1"/>
          </p:cNvSpPr>
          <p:nvPr>
            <p:ph idx="1"/>
          </p:nvPr>
        </p:nvSpPr>
        <p:spPr/>
        <p:txBody>
          <a:bodyPr/>
          <a:lstStyle/>
          <a:p>
            <a:r>
              <a:rPr lang="en-GB" altLang="en-US" i="1" dirty="0" err="1"/>
              <a:t>VarianceThreshold</a:t>
            </a:r>
            <a:r>
              <a:rPr lang="en-GB" altLang="en-US" dirty="0"/>
              <a:t> is a simple baseline approach to feature selection. </a:t>
            </a:r>
          </a:p>
          <a:p>
            <a:r>
              <a:rPr lang="en-GB" altLang="en-US" dirty="0"/>
              <a:t>It removes all features whose variance doesn</a:t>
            </a:r>
            <a:r>
              <a:rPr lang="en-GB" altLang="en-GB" dirty="0"/>
              <a:t>’</a:t>
            </a:r>
            <a:r>
              <a:rPr lang="en-GB" altLang="en-US" dirty="0"/>
              <a:t>t meet some threshold. By default, it removes all zero-variance features, i.e. features that have the same value in all samples.</a:t>
            </a:r>
          </a:p>
          <a:p>
            <a:endParaRPr lang="en-GB" altLang="en-US" dirty="0"/>
          </a:p>
          <a:p>
            <a:r>
              <a:rPr lang="en-GB" altLang="en-US" dirty="0"/>
              <a:t>There are several other methods/techniques and models for feature selection. We will/have studied some of those in this series. </a:t>
            </a:r>
          </a:p>
        </p:txBody>
      </p:sp>
      <p:sp>
        <p:nvSpPr>
          <p:cNvPr id="88067" name="Slide Number Placeholder 3">
            <a:extLst>
              <a:ext uri="{FF2B5EF4-FFF2-40B4-BE49-F238E27FC236}">
                <a16:creationId xmlns:a16="http://schemas.microsoft.com/office/drawing/2014/main" id="{B52143E0-BB14-FB47-9208-633F4F53CD3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619100" indent="-238115">
              <a:defRPr sz="2000">
                <a:solidFill>
                  <a:schemeClr val="tx1"/>
                </a:solidFill>
                <a:latin typeface="Arial" panose="020B0604020202020204" pitchFamily="34" charset="0"/>
                <a:ea typeface="ＭＳ Ｐゴシック" panose="020B0600070205080204" pitchFamily="34" charset="-128"/>
              </a:defRPr>
            </a:lvl2pPr>
            <a:lvl3pPr marL="952462" indent="-190492">
              <a:defRPr sz="2000">
                <a:solidFill>
                  <a:schemeClr val="tx1"/>
                </a:solidFill>
                <a:latin typeface="Arial" panose="020B0604020202020204" pitchFamily="34" charset="0"/>
                <a:ea typeface="ＭＳ Ｐゴシック" panose="020B0600070205080204" pitchFamily="34" charset="-128"/>
              </a:defRPr>
            </a:lvl3pPr>
            <a:lvl4pPr marL="1333447" indent="-190492">
              <a:defRPr sz="2000">
                <a:solidFill>
                  <a:schemeClr val="tx1"/>
                </a:solidFill>
                <a:latin typeface="Arial" panose="020B0604020202020204" pitchFamily="34" charset="0"/>
                <a:ea typeface="ＭＳ Ｐゴシック" panose="020B0600070205080204" pitchFamily="34" charset="-128"/>
              </a:defRPr>
            </a:lvl4pPr>
            <a:lvl5pPr marL="1714431" indent="-190492">
              <a:defRPr sz="2000">
                <a:solidFill>
                  <a:schemeClr val="tx1"/>
                </a:solidFill>
                <a:latin typeface="Arial" panose="020B0604020202020204" pitchFamily="34" charset="0"/>
                <a:ea typeface="ＭＳ Ｐゴシック" panose="020B0600070205080204" pitchFamily="34" charset="-128"/>
              </a:defRPr>
            </a:lvl5pPr>
            <a:lvl6pPr marL="2095416"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476401"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2857386"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238370" indent="-190492"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912AE97E-DB6B-9041-819B-5BD64C5A0BF2}" type="slidenum">
              <a:rPr lang="en-GB" altLang="en-US" sz="833">
                <a:latin typeface="Helvetica Neue" panose="02000503000000020004" pitchFamily="2" charset="0"/>
                <a:ea typeface="Helvetica Neue" panose="02000503000000020004" pitchFamily="2" charset="0"/>
              </a:rPr>
              <a:pPr/>
              <a:t>54</a:t>
            </a:fld>
            <a:endParaRPr lang="en-GB" altLang="en-US" sz="833">
              <a:latin typeface="Helvetica Neue" panose="02000503000000020004" pitchFamily="2" charset="0"/>
              <a:ea typeface="Helvetica Neue" panose="02000503000000020004" pitchFamily="2" charset="0"/>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B9BA85C-FFCD-E0FA-3850-6FE6E4B7DD67}"/>
              </a:ext>
            </a:extLst>
          </p:cNvPr>
          <p:cNvSpPr>
            <a:spLocks noGrp="1"/>
          </p:cNvSpPr>
          <p:nvPr>
            <p:ph type="body" idx="1"/>
          </p:nvPr>
        </p:nvSpPr>
        <p:spPr>
          <a:xfrm>
            <a:off x="539552" y="1705372"/>
            <a:ext cx="7772400" cy="1250156"/>
          </a:xfrm>
        </p:spPr>
        <p:txBody>
          <a:bodyPr/>
          <a:lstStyle/>
          <a:p>
            <a:r>
              <a:rPr lang="en-GB" sz="2400" dirty="0">
                <a:solidFill>
                  <a:srgbClr val="003D7D"/>
                </a:solidFill>
              </a:rPr>
              <a:t>Some of the topics that we didn’t cover in this module</a:t>
            </a:r>
          </a:p>
          <a:p>
            <a:endParaRPr lang="en-GB" sz="2400" dirty="0">
              <a:solidFill>
                <a:srgbClr val="003D7D"/>
              </a:solidFill>
            </a:endParaRPr>
          </a:p>
          <a:p>
            <a:r>
              <a:rPr lang="en-GB" sz="2000" dirty="0">
                <a:solidFill>
                  <a:srgbClr val="003D7D"/>
                </a:solidFill>
              </a:rPr>
              <a:t>(some of these will be covered in the optional series in March/April)</a:t>
            </a:r>
          </a:p>
          <a:p>
            <a:endParaRPr lang="en-GB" sz="2400" dirty="0">
              <a:solidFill>
                <a:srgbClr val="003D7D"/>
              </a:solidFill>
            </a:endParaRPr>
          </a:p>
        </p:txBody>
      </p:sp>
      <p:sp>
        <p:nvSpPr>
          <p:cNvPr id="4" name="Slide Number Placeholder 3">
            <a:extLst>
              <a:ext uri="{FF2B5EF4-FFF2-40B4-BE49-F238E27FC236}">
                <a16:creationId xmlns:a16="http://schemas.microsoft.com/office/drawing/2014/main" id="{B018252F-77DA-F023-1055-75F528B8DDA8}"/>
              </a:ext>
            </a:extLst>
          </p:cNvPr>
          <p:cNvSpPr>
            <a:spLocks noGrp="1"/>
          </p:cNvSpPr>
          <p:nvPr>
            <p:ph type="sldNum" sz="quarter" idx="12"/>
          </p:nvPr>
        </p:nvSpPr>
        <p:spPr/>
        <p:txBody>
          <a:bodyPr/>
          <a:lstStyle/>
          <a:p>
            <a:fld id="{9834D1D5-66F3-7D4D-9A3F-F24FEF0D885E}" type="slidenum">
              <a:rPr lang="en-GB" altLang="en-US" smtClean="0"/>
              <a:pPr/>
              <a:t>55</a:t>
            </a:fld>
            <a:endParaRPr lang="en-GB" altLang="en-US" dirty="0"/>
          </a:p>
        </p:txBody>
      </p:sp>
    </p:spTree>
    <p:extLst>
      <p:ext uri="{BB962C8B-B14F-4D97-AF65-F5344CB8AC3E}">
        <p14:creationId xmlns:p14="http://schemas.microsoft.com/office/powerpoint/2010/main" val="218399269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D48527-5DDC-D360-8299-E143D50C9B42}"/>
              </a:ext>
            </a:extLst>
          </p:cNvPr>
          <p:cNvSpPr>
            <a:spLocks noGrp="1"/>
          </p:cNvSpPr>
          <p:nvPr>
            <p:ph type="title"/>
          </p:nvPr>
        </p:nvSpPr>
        <p:spPr/>
        <p:txBody>
          <a:bodyPr/>
          <a:lstStyle/>
          <a:p>
            <a:r>
              <a:rPr lang="en-GB" dirty="0"/>
              <a:t>Sampling and Monte Carlo methods</a:t>
            </a:r>
          </a:p>
        </p:txBody>
      </p:sp>
      <p:sp>
        <p:nvSpPr>
          <p:cNvPr id="3" name="Slide Number Placeholder 2">
            <a:extLst>
              <a:ext uri="{FF2B5EF4-FFF2-40B4-BE49-F238E27FC236}">
                <a16:creationId xmlns:a16="http://schemas.microsoft.com/office/drawing/2014/main" id="{1D87F82A-E779-0A27-DB69-C87D47A7388B}"/>
              </a:ext>
            </a:extLst>
          </p:cNvPr>
          <p:cNvSpPr>
            <a:spLocks noGrp="1"/>
          </p:cNvSpPr>
          <p:nvPr>
            <p:ph type="sldNum" sz="quarter" idx="12"/>
          </p:nvPr>
        </p:nvSpPr>
        <p:spPr/>
        <p:txBody>
          <a:bodyPr/>
          <a:lstStyle/>
          <a:p>
            <a:fld id="{BB98F552-A29D-2D4E-8192-F20670493719}" type="slidenum">
              <a:rPr lang="en-GB" altLang="en-US" smtClean="0"/>
              <a:pPr/>
              <a:t>56</a:t>
            </a:fld>
            <a:endParaRPr lang="en-GB" altLang="en-US" dirty="0"/>
          </a:p>
        </p:txBody>
      </p:sp>
      <p:pic>
        <p:nvPicPr>
          <p:cNvPr id="5" name="Picture 4" descr="Chart, line chart, histogram&#10;&#10;Description automatically generated">
            <a:extLst>
              <a:ext uri="{FF2B5EF4-FFF2-40B4-BE49-F238E27FC236}">
                <a16:creationId xmlns:a16="http://schemas.microsoft.com/office/drawing/2014/main" id="{1EA68800-4BD7-60B4-E471-1AFFF7B75857}"/>
              </a:ext>
            </a:extLst>
          </p:cNvPr>
          <p:cNvPicPr>
            <a:picLocks noChangeAspect="1"/>
          </p:cNvPicPr>
          <p:nvPr/>
        </p:nvPicPr>
        <p:blipFill rotWithShape="1">
          <a:blip r:embed="rId2">
            <a:extLst>
              <a:ext uri="{28A0092B-C50C-407E-A947-70E740481C1C}">
                <a14:useLocalDpi xmlns:a14="http://schemas.microsoft.com/office/drawing/2010/main" val="0"/>
              </a:ext>
            </a:extLst>
          </a:blip>
          <a:srcRect t="8463" b="1739"/>
          <a:stretch/>
        </p:blipFill>
        <p:spPr>
          <a:xfrm>
            <a:off x="685800" y="1273324"/>
            <a:ext cx="7772400" cy="2664296"/>
          </a:xfrm>
          <a:prstGeom prst="rect">
            <a:avLst/>
          </a:prstGeom>
        </p:spPr>
      </p:pic>
      <p:sp>
        <p:nvSpPr>
          <p:cNvPr id="6" name="TextBox 5">
            <a:extLst>
              <a:ext uri="{FF2B5EF4-FFF2-40B4-BE49-F238E27FC236}">
                <a16:creationId xmlns:a16="http://schemas.microsoft.com/office/drawing/2014/main" id="{B25398FA-B7D7-35E1-727F-C0CAF2E7B8E4}"/>
              </a:ext>
            </a:extLst>
          </p:cNvPr>
          <p:cNvSpPr txBox="1"/>
          <p:nvPr/>
        </p:nvSpPr>
        <p:spPr>
          <a:xfrm>
            <a:off x="1179920" y="4235458"/>
            <a:ext cx="4892686" cy="261610"/>
          </a:xfrm>
          <a:prstGeom prst="rect">
            <a:avLst/>
          </a:prstGeom>
          <a:noFill/>
        </p:spPr>
        <p:txBody>
          <a:bodyPr wrap="none" rtlCol="0">
            <a:spAutoFit/>
          </a:bodyPr>
          <a:lstStyle/>
          <a:p>
            <a:r>
              <a:rPr lang="en-GB" sz="1100" dirty="0"/>
              <a:t>Image source: Kevin Murphy, Machine Learning: A probabilistic perspective</a:t>
            </a:r>
          </a:p>
        </p:txBody>
      </p:sp>
      <p:sp>
        <p:nvSpPr>
          <p:cNvPr id="8" name="TextBox 7">
            <a:extLst>
              <a:ext uri="{FF2B5EF4-FFF2-40B4-BE49-F238E27FC236}">
                <a16:creationId xmlns:a16="http://schemas.microsoft.com/office/drawing/2014/main" id="{044DDA1C-13D4-7152-89A7-33C57B54C889}"/>
              </a:ext>
            </a:extLst>
          </p:cNvPr>
          <p:cNvSpPr txBox="1"/>
          <p:nvPr/>
        </p:nvSpPr>
        <p:spPr>
          <a:xfrm>
            <a:off x="1179920" y="4936458"/>
            <a:ext cx="6416415" cy="523220"/>
          </a:xfrm>
          <a:prstGeom prst="rect">
            <a:avLst/>
          </a:prstGeom>
          <a:noFill/>
        </p:spPr>
        <p:txBody>
          <a:bodyPr wrap="square">
            <a:spAutoFit/>
          </a:bodyPr>
          <a:lstStyle/>
          <a:p>
            <a:r>
              <a:rPr lang="en-GB" sz="1400" dirty="0"/>
              <a:t>Example work on healthcare applications, </a:t>
            </a:r>
            <a:r>
              <a:rPr lang="en-GB" sz="1400" dirty="0" err="1"/>
              <a:t>Pourshahrokhi</a:t>
            </a:r>
            <a:r>
              <a:rPr lang="en-GB" sz="1400" dirty="0"/>
              <a:t> </a:t>
            </a:r>
            <a:r>
              <a:rPr lang="en-GB" sz="1400" i="1" dirty="0"/>
              <a:t>et al</a:t>
            </a:r>
            <a:r>
              <a:rPr lang="en-GB" sz="1400" dirty="0"/>
              <a:t>.,  https://</a:t>
            </a:r>
            <a:r>
              <a:rPr lang="en-GB" sz="1400" dirty="0" err="1"/>
              <a:t>arxiv.org</a:t>
            </a:r>
            <a:r>
              <a:rPr lang="en-GB" sz="1400" dirty="0"/>
              <a:t>/pdf/2103.02349.pdf</a:t>
            </a:r>
          </a:p>
        </p:txBody>
      </p:sp>
    </p:spTree>
    <p:extLst>
      <p:ext uri="{BB962C8B-B14F-4D97-AF65-F5344CB8AC3E}">
        <p14:creationId xmlns:p14="http://schemas.microsoft.com/office/powerpoint/2010/main" val="415688747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423530-4B30-D8E8-06BE-3FBE6A09284B}"/>
              </a:ext>
            </a:extLst>
          </p:cNvPr>
          <p:cNvSpPr>
            <a:spLocks noGrp="1"/>
          </p:cNvSpPr>
          <p:nvPr>
            <p:ph type="title"/>
          </p:nvPr>
        </p:nvSpPr>
        <p:spPr/>
        <p:txBody>
          <a:bodyPr/>
          <a:lstStyle/>
          <a:p>
            <a:r>
              <a:rPr lang="en-GB" dirty="0"/>
              <a:t>Recurrent models </a:t>
            </a:r>
          </a:p>
        </p:txBody>
      </p:sp>
      <p:sp>
        <p:nvSpPr>
          <p:cNvPr id="3" name="Content Placeholder 2">
            <a:extLst>
              <a:ext uri="{FF2B5EF4-FFF2-40B4-BE49-F238E27FC236}">
                <a16:creationId xmlns:a16="http://schemas.microsoft.com/office/drawing/2014/main" id="{81E72DFE-C737-ACAB-C7C4-4A210C6279F4}"/>
              </a:ext>
            </a:extLst>
          </p:cNvPr>
          <p:cNvSpPr>
            <a:spLocks noGrp="1"/>
          </p:cNvSpPr>
          <p:nvPr>
            <p:ph idx="1"/>
          </p:nvPr>
        </p:nvSpPr>
        <p:spPr/>
        <p:txBody>
          <a:bodyPr/>
          <a:lstStyle/>
          <a:p>
            <a:r>
              <a:rPr lang="en-GB" dirty="0"/>
              <a:t>A view of Long Short Term Memory (LSTM) model</a:t>
            </a:r>
          </a:p>
        </p:txBody>
      </p:sp>
      <p:sp>
        <p:nvSpPr>
          <p:cNvPr id="4" name="Slide Number Placeholder 3">
            <a:extLst>
              <a:ext uri="{FF2B5EF4-FFF2-40B4-BE49-F238E27FC236}">
                <a16:creationId xmlns:a16="http://schemas.microsoft.com/office/drawing/2014/main" id="{C9AD227F-4B57-E2DB-EB6E-C31BF6A4A5C0}"/>
              </a:ext>
            </a:extLst>
          </p:cNvPr>
          <p:cNvSpPr>
            <a:spLocks noGrp="1"/>
          </p:cNvSpPr>
          <p:nvPr>
            <p:ph type="sldNum" sz="quarter" idx="12"/>
          </p:nvPr>
        </p:nvSpPr>
        <p:spPr/>
        <p:txBody>
          <a:bodyPr/>
          <a:lstStyle/>
          <a:p>
            <a:fld id="{44E22EE9-B8A0-0641-9265-052CFE9B95A7}" type="slidenum">
              <a:rPr lang="en-GB" altLang="en-US" smtClean="0"/>
              <a:pPr/>
              <a:t>57</a:t>
            </a:fld>
            <a:endParaRPr lang="en-GB" altLang="en-US" dirty="0"/>
          </a:p>
        </p:txBody>
      </p:sp>
      <p:pic>
        <p:nvPicPr>
          <p:cNvPr id="6" name="Picture 5" descr="Diagram&#10;&#10;Description automatically generated">
            <a:extLst>
              <a:ext uri="{FF2B5EF4-FFF2-40B4-BE49-F238E27FC236}">
                <a16:creationId xmlns:a16="http://schemas.microsoft.com/office/drawing/2014/main" id="{84D47E4E-88F4-555E-82B3-F884F2BFCE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55776" y="1452654"/>
            <a:ext cx="3122477" cy="3745086"/>
          </a:xfrm>
          <a:prstGeom prst="rect">
            <a:avLst/>
          </a:prstGeom>
        </p:spPr>
      </p:pic>
      <p:sp>
        <p:nvSpPr>
          <p:cNvPr id="8" name="TextBox 7">
            <a:extLst>
              <a:ext uri="{FF2B5EF4-FFF2-40B4-BE49-F238E27FC236}">
                <a16:creationId xmlns:a16="http://schemas.microsoft.com/office/drawing/2014/main" id="{9E6E213C-4BC0-0FD0-E1CA-4122E6A4767B}"/>
              </a:ext>
            </a:extLst>
          </p:cNvPr>
          <p:cNvSpPr txBox="1"/>
          <p:nvPr/>
        </p:nvSpPr>
        <p:spPr>
          <a:xfrm>
            <a:off x="521485" y="5347314"/>
            <a:ext cx="6362639" cy="253916"/>
          </a:xfrm>
          <a:prstGeom prst="rect">
            <a:avLst/>
          </a:prstGeom>
          <a:noFill/>
        </p:spPr>
        <p:txBody>
          <a:bodyPr wrap="none" rtlCol="0">
            <a:spAutoFit/>
          </a:bodyPr>
          <a:lstStyle/>
          <a:p>
            <a:r>
              <a:rPr lang="en-GB" sz="1050" dirty="0"/>
              <a:t>Image source: Ian Goodfellow et al., Deep Learning, MIT Press, 2016. http://</a:t>
            </a:r>
            <a:r>
              <a:rPr lang="en-GB" sz="1050" dirty="0" err="1"/>
              <a:t>www.deeplearningbook.org</a:t>
            </a:r>
            <a:endParaRPr lang="en-GB" sz="1050" dirty="0"/>
          </a:p>
        </p:txBody>
      </p:sp>
    </p:spTree>
    <p:extLst>
      <p:ext uri="{BB962C8B-B14F-4D97-AF65-F5344CB8AC3E}">
        <p14:creationId xmlns:p14="http://schemas.microsoft.com/office/powerpoint/2010/main" val="172580704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83D188-1C3A-7F85-F761-CBA1ABD46481}"/>
              </a:ext>
            </a:extLst>
          </p:cNvPr>
          <p:cNvSpPr>
            <a:spLocks noGrp="1"/>
          </p:cNvSpPr>
          <p:nvPr>
            <p:ph type="title"/>
          </p:nvPr>
        </p:nvSpPr>
        <p:spPr/>
        <p:txBody>
          <a:bodyPr/>
          <a:lstStyle/>
          <a:p>
            <a:r>
              <a:rPr lang="en-GB" dirty="0"/>
              <a:t>Generative Adversarial Networks</a:t>
            </a:r>
          </a:p>
        </p:txBody>
      </p:sp>
      <p:sp>
        <p:nvSpPr>
          <p:cNvPr id="4" name="Content Placeholder 3">
            <a:extLst>
              <a:ext uri="{FF2B5EF4-FFF2-40B4-BE49-F238E27FC236}">
                <a16:creationId xmlns:a16="http://schemas.microsoft.com/office/drawing/2014/main" id="{77E17E66-6FE9-FB54-AF23-6D739333849D}"/>
              </a:ext>
            </a:extLst>
          </p:cNvPr>
          <p:cNvSpPr>
            <a:spLocks noGrp="1"/>
          </p:cNvSpPr>
          <p:nvPr>
            <p:ph idx="1"/>
          </p:nvPr>
        </p:nvSpPr>
        <p:spPr/>
        <p:txBody>
          <a:bodyPr/>
          <a:lstStyle/>
          <a:p>
            <a:endParaRPr lang="en-GB" b="0" i="0" u="none" strike="noStrike" dirty="0">
              <a:solidFill>
                <a:srgbClr val="202124"/>
              </a:solidFill>
              <a:effectLst/>
            </a:endParaRPr>
          </a:p>
          <a:p>
            <a:endParaRPr lang="en-GB" dirty="0">
              <a:solidFill>
                <a:srgbClr val="202124"/>
              </a:solidFill>
            </a:endParaRPr>
          </a:p>
          <a:p>
            <a:endParaRPr lang="en-GB" b="0" i="0" u="none" strike="noStrike" dirty="0">
              <a:solidFill>
                <a:srgbClr val="202124"/>
              </a:solidFill>
              <a:effectLst/>
            </a:endParaRPr>
          </a:p>
          <a:p>
            <a:endParaRPr lang="en-GB" dirty="0">
              <a:solidFill>
                <a:srgbClr val="202124"/>
              </a:solidFill>
            </a:endParaRPr>
          </a:p>
          <a:p>
            <a:endParaRPr lang="en-GB" b="0" i="0" u="none" strike="noStrike" dirty="0">
              <a:solidFill>
                <a:srgbClr val="202124"/>
              </a:solidFill>
              <a:effectLst/>
            </a:endParaRPr>
          </a:p>
          <a:p>
            <a:endParaRPr lang="en-GB" dirty="0">
              <a:solidFill>
                <a:srgbClr val="202124"/>
              </a:solidFill>
            </a:endParaRPr>
          </a:p>
          <a:p>
            <a:r>
              <a:rPr lang="en-GB" b="0" i="0" u="none" strike="noStrike" dirty="0">
                <a:solidFill>
                  <a:srgbClr val="202124"/>
                </a:solidFill>
                <a:effectLst/>
              </a:rPr>
              <a:t>Both the generator and the discriminator are neural networks. </a:t>
            </a:r>
          </a:p>
          <a:p>
            <a:r>
              <a:rPr lang="en-GB" b="0" i="0" u="none" strike="noStrike" dirty="0">
                <a:solidFill>
                  <a:srgbClr val="202124"/>
                </a:solidFill>
                <a:effectLst/>
              </a:rPr>
              <a:t>The generator output is connected directly to the discriminator input. Through </a:t>
            </a:r>
            <a:r>
              <a:rPr lang="en-GB" b="0" i="0" dirty="0">
                <a:effectLst/>
              </a:rPr>
              <a:t>backpropagation</a:t>
            </a:r>
            <a:r>
              <a:rPr lang="en-GB" b="0" i="0" u="none" strike="noStrike" dirty="0">
                <a:solidFill>
                  <a:srgbClr val="202124"/>
                </a:solidFill>
                <a:effectLst/>
              </a:rPr>
              <a:t>, the discriminator's classification provides a signal that the generator uses to update its weights.</a:t>
            </a:r>
            <a:endParaRPr lang="en-GB" dirty="0"/>
          </a:p>
        </p:txBody>
      </p:sp>
      <p:sp>
        <p:nvSpPr>
          <p:cNvPr id="3" name="Slide Number Placeholder 2">
            <a:extLst>
              <a:ext uri="{FF2B5EF4-FFF2-40B4-BE49-F238E27FC236}">
                <a16:creationId xmlns:a16="http://schemas.microsoft.com/office/drawing/2014/main" id="{66347D3E-C964-31D7-5240-A99D395D7AF1}"/>
              </a:ext>
            </a:extLst>
          </p:cNvPr>
          <p:cNvSpPr>
            <a:spLocks noGrp="1"/>
          </p:cNvSpPr>
          <p:nvPr>
            <p:ph type="sldNum" sz="quarter" idx="12"/>
          </p:nvPr>
        </p:nvSpPr>
        <p:spPr/>
        <p:txBody>
          <a:bodyPr/>
          <a:lstStyle/>
          <a:p>
            <a:fld id="{BB98F552-A29D-2D4E-8192-F20670493719}" type="slidenum">
              <a:rPr lang="en-GB" altLang="en-US" smtClean="0"/>
              <a:pPr/>
              <a:t>58</a:t>
            </a:fld>
            <a:endParaRPr lang="en-GB" altLang="en-US" dirty="0"/>
          </a:p>
        </p:txBody>
      </p:sp>
      <p:pic>
        <p:nvPicPr>
          <p:cNvPr id="6" name="Picture 5" descr="Diagram&#10;&#10;Description automatically generated">
            <a:extLst>
              <a:ext uri="{FF2B5EF4-FFF2-40B4-BE49-F238E27FC236}">
                <a16:creationId xmlns:a16="http://schemas.microsoft.com/office/drawing/2014/main" id="{BE4AE44A-7020-B6AB-705F-B7CF923D68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3608" y="963264"/>
            <a:ext cx="5741287" cy="2458698"/>
          </a:xfrm>
          <a:prstGeom prst="rect">
            <a:avLst/>
          </a:prstGeom>
        </p:spPr>
      </p:pic>
      <p:sp>
        <p:nvSpPr>
          <p:cNvPr id="8" name="TextBox 7">
            <a:extLst>
              <a:ext uri="{FF2B5EF4-FFF2-40B4-BE49-F238E27FC236}">
                <a16:creationId xmlns:a16="http://schemas.microsoft.com/office/drawing/2014/main" id="{E7BB4C97-C332-14CF-9FAB-3F8D67605F8B}"/>
              </a:ext>
            </a:extLst>
          </p:cNvPr>
          <p:cNvSpPr txBox="1"/>
          <p:nvPr/>
        </p:nvSpPr>
        <p:spPr>
          <a:xfrm>
            <a:off x="611560" y="5419523"/>
            <a:ext cx="5814392" cy="230832"/>
          </a:xfrm>
          <a:prstGeom prst="rect">
            <a:avLst/>
          </a:prstGeom>
          <a:noFill/>
        </p:spPr>
        <p:txBody>
          <a:bodyPr wrap="square">
            <a:spAutoFit/>
          </a:bodyPr>
          <a:lstStyle/>
          <a:p>
            <a:r>
              <a:rPr lang="en-GB" sz="900" dirty="0"/>
              <a:t>Source: https://</a:t>
            </a:r>
            <a:r>
              <a:rPr lang="en-GB" sz="900" dirty="0" err="1"/>
              <a:t>developers.google.com</a:t>
            </a:r>
            <a:r>
              <a:rPr lang="en-GB" sz="900" dirty="0"/>
              <a:t>/machine-learning/</a:t>
            </a:r>
            <a:r>
              <a:rPr lang="en-GB" sz="900" dirty="0" err="1"/>
              <a:t>gan</a:t>
            </a:r>
            <a:r>
              <a:rPr lang="en-GB" sz="900" dirty="0"/>
              <a:t>/</a:t>
            </a:r>
            <a:r>
              <a:rPr lang="en-GB" sz="900" dirty="0" err="1"/>
              <a:t>gan_structure</a:t>
            </a:r>
            <a:endParaRPr lang="en-GB" sz="900" dirty="0"/>
          </a:p>
        </p:txBody>
      </p:sp>
    </p:spTree>
    <p:extLst>
      <p:ext uri="{BB962C8B-B14F-4D97-AF65-F5344CB8AC3E}">
        <p14:creationId xmlns:p14="http://schemas.microsoft.com/office/powerpoint/2010/main" val="288841617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DFBC7F-58F1-9AD6-166F-886BBAEB7F81}"/>
              </a:ext>
            </a:extLst>
          </p:cNvPr>
          <p:cNvSpPr>
            <a:spLocks noGrp="1"/>
          </p:cNvSpPr>
          <p:nvPr>
            <p:ph type="title"/>
          </p:nvPr>
        </p:nvSpPr>
        <p:spPr/>
        <p:txBody>
          <a:bodyPr/>
          <a:lstStyle/>
          <a:p>
            <a:r>
              <a:rPr lang="en-GB" dirty="0"/>
              <a:t>Diffusion models </a:t>
            </a:r>
          </a:p>
        </p:txBody>
      </p:sp>
      <p:sp>
        <p:nvSpPr>
          <p:cNvPr id="3" name="Slide Number Placeholder 2">
            <a:extLst>
              <a:ext uri="{FF2B5EF4-FFF2-40B4-BE49-F238E27FC236}">
                <a16:creationId xmlns:a16="http://schemas.microsoft.com/office/drawing/2014/main" id="{17A05BEF-882B-4391-6CC8-DFBA405179C0}"/>
              </a:ext>
            </a:extLst>
          </p:cNvPr>
          <p:cNvSpPr>
            <a:spLocks noGrp="1"/>
          </p:cNvSpPr>
          <p:nvPr>
            <p:ph type="sldNum" sz="quarter" idx="12"/>
          </p:nvPr>
        </p:nvSpPr>
        <p:spPr/>
        <p:txBody>
          <a:bodyPr/>
          <a:lstStyle/>
          <a:p>
            <a:fld id="{BB98F552-A29D-2D4E-8192-F20670493719}" type="slidenum">
              <a:rPr lang="en-GB" altLang="en-US" smtClean="0"/>
              <a:pPr/>
              <a:t>59</a:t>
            </a:fld>
            <a:endParaRPr lang="en-GB" altLang="en-US" dirty="0"/>
          </a:p>
        </p:txBody>
      </p:sp>
      <p:pic>
        <p:nvPicPr>
          <p:cNvPr id="3074" name="Picture 2" descr="A diagram of a bird&#10;&#10;Description automatically generated">
            <a:extLst>
              <a:ext uri="{FF2B5EF4-FFF2-40B4-BE49-F238E27FC236}">
                <a16:creationId xmlns:a16="http://schemas.microsoft.com/office/drawing/2014/main" id="{8887C2FF-C4CD-4871-1429-02200A248C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9016" y="1281437"/>
            <a:ext cx="7825968" cy="315212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4F97CAC1-E7C1-F551-8A2F-F6853D65D598}"/>
              </a:ext>
            </a:extLst>
          </p:cNvPr>
          <p:cNvSpPr txBox="1"/>
          <p:nvPr/>
        </p:nvSpPr>
        <p:spPr>
          <a:xfrm>
            <a:off x="827584" y="5248081"/>
            <a:ext cx="4572000" cy="423193"/>
          </a:xfrm>
          <a:prstGeom prst="rect">
            <a:avLst/>
          </a:prstGeom>
          <a:noFill/>
        </p:spPr>
        <p:txBody>
          <a:bodyPr wrap="square">
            <a:spAutoFit/>
          </a:bodyPr>
          <a:lstStyle/>
          <a:p>
            <a:r>
              <a:rPr lang="en-GB" sz="1000" dirty="0">
                <a:latin typeface="Arial" panose="020B0604020202020204" pitchFamily="34" charset="0"/>
                <a:ea typeface="Helvetica Neue" panose="02000503000000020004" pitchFamily="2" charset="0"/>
                <a:cs typeface="Arial" panose="020B0604020202020204" pitchFamily="34" charset="0"/>
              </a:rPr>
              <a:t>Source: Understanding Deep Learning, Simon J.D. Prince,  MIT Press. </a:t>
            </a:r>
            <a:endParaRPr lang="en-GB" sz="1000" dirty="0"/>
          </a:p>
          <a:p>
            <a:endParaRPr lang="en-GB" sz="1050" dirty="0"/>
          </a:p>
        </p:txBody>
      </p:sp>
    </p:spTree>
    <p:extLst>
      <p:ext uri="{BB962C8B-B14F-4D97-AF65-F5344CB8AC3E}">
        <p14:creationId xmlns:p14="http://schemas.microsoft.com/office/powerpoint/2010/main" val="21385900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680B09-85F5-DE7C-8DF3-CD3AF282EE76}"/>
              </a:ext>
            </a:extLst>
          </p:cNvPr>
          <p:cNvSpPr>
            <a:spLocks noGrp="1"/>
          </p:cNvSpPr>
          <p:nvPr>
            <p:ph type="title"/>
          </p:nvPr>
        </p:nvSpPr>
        <p:spPr/>
        <p:txBody>
          <a:bodyPr/>
          <a:lstStyle/>
          <a:p>
            <a:r>
              <a:rPr lang="en-GB" dirty="0"/>
              <a:t>Deep learning and biological systems</a:t>
            </a:r>
          </a:p>
        </p:txBody>
      </p:sp>
      <p:sp>
        <p:nvSpPr>
          <p:cNvPr id="3" name="Content Placeholder 2">
            <a:extLst>
              <a:ext uri="{FF2B5EF4-FFF2-40B4-BE49-F238E27FC236}">
                <a16:creationId xmlns:a16="http://schemas.microsoft.com/office/drawing/2014/main" id="{ECF54770-6C04-495F-3C87-6157693F2FE5}"/>
              </a:ext>
            </a:extLst>
          </p:cNvPr>
          <p:cNvSpPr>
            <a:spLocks noGrp="1"/>
          </p:cNvSpPr>
          <p:nvPr>
            <p:ph idx="1"/>
          </p:nvPr>
        </p:nvSpPr>
        <p:spPr/>
        <p:txBody>
          <a:bodyPr/>
          <a:lstStyle/>
          <a:p>
            <a:r>
              <a:rPr lang="en-GB" dirty="0">
                <a:effectLst/>
              </a:rPr>
              <a:t>In both biological and artificial systems, successive non-linear computations transform raw visual input into an increasingly complex set of features, permitting object recognition that is invariant to transformations of pose, illumination, or scale. </a:t>
            </a:r>
            <a:endParaRPr lang="en-GB" dirty="0"/>
          </a:p>
          <a:p>
            <a:endParaRPr lang="en-GB" dirty="0"/>
          </a:p>
        </p:txBody>
      </p:sp>
      <p:sp>
        <p:nvSpPr>
          <p:cNvPr id="4" name="Slide Number Placeholder 3">
            <a:extLst>
              <a:ext uri="{FF2B5EF4-FFF2-40B4-BE49-F238E27FC236}">
                <a16:creationId xmlns:a16="http://schemas.microsoft.com/office/drawing/2014/main" id="{6CB2A180-2E88-8970-EC50-BE88C1647C87}"/>
              </a:ext>
            </a:extLst>
          </p:cNvPr>
          <p:cNvSpPr>
            <a:spLocks noGrp="1"/>
          </p:cNvSpPr>
          <p:nvPr>
            <p:ph type="sldNum" sz="quarter" idx="12"/>
          </p:nvPr>
        </p:nvSpPr>
        <p:spPr/>
        <p:txBody>
          <a:bodyPr/>
          <a:lstStyle/>
          <a:p>
            <a:fld id="{44E22EE9-B8A0-0641-9265-052CFE9B95A7}" type="slidenum">
              <a:rPr lang="en-GB" altLang="en-US" smtClean="0"/>
              <a:pPr/>
              <a:t>6</a:t>
            </a:fld>
            <a:endParaRPr lang="en-GB" altLang="en-US" dirty="0"/>
          </a:p>
        </p:txBody>
      </p:sp>
      <p:sp>
        <p:nvSpPr>
          <p:cNvPr id="5" name="TextBox 4">
            <a:extLst>
              <a:ext uri="{FF2B5EF4-FFF2-40B4-BE49-F238E27FC236}">
                <a16:creationId xmlns:a16="http://schemas.microsoft.com/office/drawing/2014/main" id="{C4FB546D-31E8-780E-8D75-AC040143436C}"/>
              </a:ext>
            </a:extLst>
          </p:cNvPr>
          <p:cNvSpPr txBox="1"/>
          <p:nvPr/>
        </p:nvSpPr>
        <p:spPr>
          <a:xfrm>
            <a:off x="598407" y="5324740"/>
            <a:ext cx="7056784" cy="246221"/>
          </a:xfrm>
          <a:prstGeom prst="rect">
            <a:avLst/>
          </a:prstGeom>
          <a:noFill/>
        </p:spPr>
        <p:txBody>
          <a:bodyPr wrap="square">
            <a:spAutoFit/>
          </a:bodyPr>
          <a:lstStyle/>
          <a:p>
            <a:r>
              <a:rPr lang="en-GB" sz="1000" b="0" i="0" u="none" strike="noStrike" dirty="0">
                <a:solidFill>
                  <a:srgbClr val="212121"/>
                </a:solidFill>
                <a:effectLst/>
                <a:latin typeface="Helvetica Neue" panose="02000503000000020004" pitchFamily="2" charset="0"/>
                <a:ea typeface="Helvetica Neue" panose="02000503000000020004" pitchFamily="2" charset="0"/>
                <a:cs typeface="Helvetica Neue" panose="02000503000000020004" pitchFamily="2" charset="0"/>
              </a:rPr>
              <a:t>Source: Hassabis D, Kumaran D, Summerfield C, </a:t>
            </a:r>
            <a:r>
              <a:rPr lang="en-GB" sz="1000" b="0" i="0" u="none" strike="noStrike" dirty="0" err="1">
                <a:solidFill>
                  <a:srgbClr val="212121"/>
                </a:solidFill>
                <a:effectLst/>
                <a:latin typeface="Helvetica Neue" panose="02000503000000020004" pitchFamily="2" charset="0"/>
                <a:ea typeface="Helvetica Neue" panose="02000503000000020004" pitchFamily="2" charset="0"/>
                <a:cs typeface="Helvetica Neue" panose="02000503000000020004" pitchFamily="2" charset="0"/>
              </a:rPr>
              <a:t>Botvinick</a:t>
            </a:r>
            <a:r>
              <a:rPr lang="en-GB" sz="1000" b="0" i="0" u="none" strike="noStrike" dirty="0">
                <a:solidFill>
                  <a:srgbClr val="212121"/>
                </a:solidFill>
                <a:effectLst/>
                <a:latin typeface="Helvetica Neue" panose="02000503000000020004" pitchFamily="2" charset="0"/>
                <a:ea typeface="Helvetica Neue" panose="02000503000000020004" pitchFamily="2" charset="0"/>
                <a:cs typeface="Helvetica Neue" panose="02000503000000020004" pitchFamily="2" charset="0"/>
              </a:rPr>
              <a:t> M. Neuroscience-Inspired Artificial Intelligence. Neuron. 2017</a:t>
            </a:r>
            <a:endParaRPr lang="en-GB" sz="1000"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252145382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2A41C-932C-8245-BE3E-BC26EDC324C1}"/>
              </a:ext>
            </a:extLst>
          </p:cNvPr>
          <p:cNvSpPr>
            <a:spLocks noGrp="1"/>
          </p:cNvSpPr>
          <p:nvPr>
            <p:ph type="title"/>
          </p:nvPr>
        </p:nvSpPr>
        <p:spPr/>
        <p:txBody>
          <a:bodyPr/>
          <a:lstStyle/>
          <a:p>
            <a:r>
              <a:rPr lang="en-GB" dirty="0"/>
              <a:t>Adversarial Examples</a:t>
            </a:r>
          </a:p>
        </p:txBody>
      </p:sp>
      <p:sp>
        <p:nvSpPr>
          <p:cNvPr id="9" name="Content Placeholder 8">
            <a:extLst>
              <a:ext uri="{FF2B5EF4-FFF2-40B4-BE49-F238E27FC236}">
                <a16:creationId xmlns:a16="http://schemas.microsoft.com/office/drawing/2014/main" id="{8780D761-FD85-4646-A79C-F423A4A93207}"/>
              </a:ext>
            </a:extLst>
          </p:cNvPr>
          <p:cNvSpPr>
            <a:spLocks noGrp="1"/>
          </p:cNvSpPr>
          <p:nvPr>
            <p:ph idx="1"/>
          </p:nvPr>
        </p:nvSpPr>
        <p:spPr/>
        <p:txBody>
          <a:bodyPr/>
          <a:lstStyle/>
          <a:p>
            <a:r>
              <a:rPr lang="en-GB" dirty="0"/>
              <a:t>Can we change one pixel in an image to deceive a machine learning model? </a:t>
            </a:r>
          </a:p>
        </p:txBody>
      </p:sp>
      <p:sp>
        <p:nvSpPr>
          <p:cNvPr id="4" name="Slide Number Placeholder 3">
            <a:extLst>
              <a:ext uri="{FF2B5EF4-FFF2-40B4-BE49-F238E27FC236}">
                <a16:creationId xmlns:a16="http://schemas.microsoft.com/office/drawing/2014/main" id="{45A1A44A-F58A-6348-ADBC-CC1FF8222B9B}"/>
              </a:ext>
            </a:extLst>
          </p:cNvPr>
          <p:cNvSpPr>
            <a:spLocks noGrp="1"/>
          </p:cNvSpPr>
          <p:nvPr>
            <p:ph type="sldNum" sz="quarter" idx="12"/>
          </p:nvPr>
        </p:nvSpPr>
        <p:spPr/>
        <p:txBody>
          <a:bodyPr/>
          <a:lstStyle/>
          <a:p>
            <a:fld id="{44E22EE9-B8A0-0641-9265-052CFE9B95A7}" type="slidenum">
              <a:rPr lang="en-GB" altLang="en-US" smtClean="0"/>
              <a:pPr/>
              <a:t>60</a:t>
            </a:fld>
            <a:endParaRPr lang="en-GB" altLang="en-US"/>
          </a:p>
        </p:txBody>
      </p:sp>
      <p:pic>
        <p:nvPicPr>
          <p:cNvPr id="7" name="Picture 6" descr="A picture containing chart&#10;&#10;Description automatically generated">
            <a:extLst>
              <a:ext uri="{FF2B5EF4-FFF2-40B4-BE49-F238E27FC236}">
                <a16:creationId xmlns:a16="http://schemas.microsoft.com/office/drawing/2014/main" id="{3058C09B-7A2D-AB47-BD96-AD9C49E476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11693" y="2017407"/>
            <a:ext cx="5196790" cy="2434683"/>
          </a:xfrm>
          <a:prstGeom prst="rect">
            <a:avLst/>
          </a:prstGeom>
        </p:spPr>
      </p:pic>
      <p:sp>
        <p:nvSpPr>
          <p:cNvPr id="8" name="TextBox 7">
            <a:extLst>
              <a:ext uri="{FF2B5EF4-FFF2-40B4-BE49-F238E27FC236}">
                <a16:creationId xmlns:a16="http://schemas.microsoft.com/office/drawing/2014/main" id="{978914E0-4BB1-2540-8624-2382BD125FB9}"/>
              </a:ext>
            </a:extLst>
          </p:cNvPr>
          <p:cNvSpPr txBox="1"/>
          <p:nvPr/>
        </p:nvSpPr>
        <p:spPr>
          <a:xfrm>
            <a:off x="1271633" y="4969646"/>
            <a:ext cx="6194324" cy="605037"/>
          </a:xfrm>
          <a:prstGeom prst="rect">
            <a:avLst/>
          </a:prstGeom>
          <a:noFill/>
        </p:spPr>
        <p:txBody>
          <a:bodyPr wrap="none" rtlCol="0">
            <a:spAutoFit/>
          </a:bodyPr>
          <a:lstStyle/>
          <a:p>
            <a:r>
              <a:rPr lang="en-GB" sz="833" dirty="0">
                <a:latin typeface="Gill Sans MT" panose="020B0502020104020203" pitchFamily="34" charset="77"/>
              </a:rPr>
              <a:t>Original paper: </a:t>
            </a:r>
            <a:r>
              <a:rPr lang="en-GB" sz="833" i="1" dirty="0" err="1"/>
              <a:t>Su</a:t>
            </a:r>
            <a:r>
              <a:rPr lang="en-GB" sz="833" i="1" dirty="0"/>
              <a:t>, Jiawei, Danilo Vasconcellos Vargas, and </a:t>
            </a:r>
            <a:r>
              <a:rPr lang="en-GB" sz="833" i="1" dirty="0" err="1"/>
              <a:t>Kouichi</a:t>
            </a:r>
            <a:r>
              <a:rPr lang="en-GB" sz="833" i="1" dirty="0"/>
              <a:t> Sakurai. "One pixel attack for fooling deep neural networks.</a:t>
            </a:r>
            <a:br>
              <a:rPr lang="en-GB" sz="833" i="1" dirty="0"/>
            </a:br>
            <a:r>
              <a:rPr lang="en-GB" sz="833" i="1" dirty="0"/>
              <a:t>"IEEE Transactions on Evolutionary Computation (2019)</a:t>
            </a:r>
            <a:endParaRPr lang="en-GB" sz="833" i="1" dirty="0">
              <a:latin typeface="Gill Sans MT" panose="020B0502020104020203" pitchFamily="34" charset="77"/>
            </a:endParaRPr>
          </a:p>
          <a:p>
            <a:endParaRPr lang="en-GB" sz="833" dirty="0">
              <a:latin typeface="Gill Sans MT" panose="020B0502020104020203" pitchFamily="34" charset="77"/>
            </a:endParaRPr>
          </a:p>
          <a:p>
            <a:r>
              <a:rPr lang="en-GB" sz="833" dirty="0">
                <a:latin typeface="Gill Sans MT" panose="020B0502020104020203" pitchFamily="34" charset="77"/>
              </a:rPr>
              <a:t>Image source: https://</a:t>
            </a:r>
            <a:r>
              <a:rPr lang="en-GB" sz="833" dirty="0" err="1">
                <a:latin typeface="Gill Sans MT" panose="020B0502020104020203" pitchFamily="34" charset="77"/>
              </a:rPr>
              <a:t>christophm.github.io</a:t>
            </a:r>
            <a:r>
              <a:rPr lang="en-GB" sz="833" dirty="0">
                <a:latin typeface="Gill Sans MT" panose="020B0502020104020203" pitchFamily="34" charset="77"/>
              </a:rPr>
              <a:t>/interpretable-ml-book/</a:t>
            </a:r>
            <a:r>
              <a:rPr lang="en-GB" sz="833" dirty="0" err="1">
                <a:latin typeface="Gill Sans MT" panose="020B0502020104020203" pitchFamily="34" charset="77"/>
              </a:rPr>
              <a:t>adversarial.html</a:t>
            </a:r>
            <a:endParaRPr lang="en-GB" sz="833" dirty="0">
              <a:latin typeface="Gill Sans MT" panose="020B0502020104020203" pitchFamily="34" charset="77"/>
            </a:endParaRPr>
          </a:p>
        </p:txBody>
      </p:sp>
    </p:spTree>
    <p:extLst>
      <p:ext uri="{BB962C8B-B14F-4D97-AF65-F5344CB8AC3E}">
        <p14:creationId xmlns:p14="http://schemas.microsoft.com/office/powerpoint/2010/main" val="53516873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D8ECBA-4D1E-4B44-8936-8D2131CD4577}"/>
              </a:ext>
            </a:extLst>
          </p:cNvPr>
          <p:cNvSpPr>
            <a:spLocks noGrp="1"/>
          </p:cNvSpPr>
          <p:nvPr>
            <p:ph type="title"/>
          </p:nvPr>
        </p:nvSpPr>
        <p:spPr/>
        <p:txBody>
          <a:bodyPr/>
          <a:lstStyle/>
          <a:p>
            <a:r>
              <a:rPr lang="en-GB" dirty="0"/>
              <a:t>A linear adversarial example</a:t>
            </a:r>
          </a:p>
        </p:txBody>
      </p:sp>
      <p:sp>
        <p:nvSpPr>
          <p:cNvPr id="3" name="Content Placeholder 2">
            <a:extLst>
              <a:ext uri="{FF2B5EF4-FFF2-40B4-BE49-F238E27FC236}">
                <a16:creationId xmlns:a16="http://schemas.microsoft.com/office/drawing/2014/main" id="{BE7B7EE7-B0AE-1A4A-9435-DF452BD97325}"/>
              </a:ext>
            </a:extLst>
          </p:cNvPr>
          <p:cNvSpPr>
            <a:spLocks noGrp="1"/>
          </p:cNvSpPr>
          <p:nvPr>
            <p:ph idx="1"/>
          </p:nvPr>
        </p:nvSpPr>
        <p:spPr/>
        <p:txBody>
          <a:bodyPr/>
          <a:lstStyle/>
          <a:p>
            <a:r>
              <a:rPr lang="en-GB" dirty="0"/>
              <a:t>A demonstration of fast adversarial example generation applied to </a:t>
            </a:r>
            <a:r>
              <a:rPr lang="en-GB" dirty="0" err="1"/>
              <a:t>GoogLeNet</a:t>
            </a:r>
            <a:r>
              <a:rPr lang="en-GB" dirty="0"/>
              <a:t>(</a:t>
            </a:r>
            <a:r>
              <a:rPr lang="en-GB" dirty="0" err="1"/>
              <a:t>Szegedy</a:t>
            </a:r>
            <a:r>
              <a:rPr lang="en-GB" dirty="0"/>
              <a:t> et al., 2014) on ImageNet. </a:t>
            </a:r>
          </a:p>
          <a:p>
            <a:endParaRPr lang="en-GB" dirty="0"/>
          </a:p>
        </p:txBody>
      </p:sp>
      <p:sp>
        <p:nvSpPr>
          <p:cNvPr id="4" name="Slide Number Placeholder 3">
            <a:extLst>
              <a:ext uri="{FF2B5EF4-FFF2-40B4-BE49-F238E27FC236}">
                <a16:creationId xmlns:a16="http://schemas.microsoft.com/office/drawing/2014/main" id="{0E43D2F4-73DE-A64D-A10F-0BC6D5743FC4}"/>
              </a:ext>
            </a:extLst>
          </p:cNvPr>
          <p:cNvSpPr>
            <a:spLocks noGrp="1"/>
          </p:cNvSpPr>
          <p:nvPr>
            <p:ph type="sldNum" sz="quarter" idx="12"/>
          </p:nvPr>
        </p:nvSpPr>
        <p:spPr/>
        <p:txBody>
          <a:bodyPr/>
          <a:lstStyle/>
          <a:p>
            <a:fld id="{44E22EE9-B8A0-0641-9265-052CFE9B95A7}" type="slidenum">
              <a:rPr lang="en-GB" altLang="en-US" smtClean="0"/>
              <a:pPr/>
              <a:t>61</a:t>
            </a:fld>
            <a:endParaRPr lang="en-GB" altLang="en-US" dirty="0"/>
          </a:p>
        </p:txBody>
      </p:sp>
      <p:pic>
        <p:nvPicPr>
          <p:cNvPr id="6" name="Picture 5" descr="A collage of a panda&#10;&#10;Description automatically generated with low confidence">
            <a:extLst>
              <a:ext uri="{FF2B5EF4-FFF2-40B4-BE49-F238E27FC236}">
                <a16:creationId xmlns:a16="http://schemas.microsoft.com/office/drawing/2014/main" id="{A3674295-7D82-D341-8092-A510B991B4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1647" y="2077413"/>
            <a:ext cx="5907213" cy="2400267"/>
          </a:xfrm>
          <a:prstGeom prst="rect">
            <a:avLst/>
          </a:prstGeom>
        </p:spPr>
      </p:pic>
      <p:sp>
        <p:nvSpPr>
          <p:cNvPr id="7" name="TextBox 6">
            <a:extLst>
              <a:ext uri="{FF2B5EF4-FFF2-40B4-BE49-F238E27FC236}">
                <a16:creationId xmlns:a16="http://schemas.microsoft.com/office/drawing/2014/main" id="{2EB34FC4-D631-FF4E-B8E9-05F666497E18}"/>
              </a:ext>
            </a:extLst>
          </p:cNvPr>
          <p:cNvSpPr txBox="1"/>
          <p:nvPr/>
        </p:nvSpPr>
        <p:spPr>
          <a:xfrm>
            <a:off x="1143000" y="5254981"/>
            <a:ext cx="5628464" cy="361637"/>
          </a:xfrm>
          <a:prstGeom prst="rect">
            <a:avLst/>
          </a:prstGeom>
          <a:noFill/>
        </p:spPr>
        <p:txBody>
          <a:bodyPr wrap="none" rtlCol="0">
            <a:spAutoFit/>
          </a:bodyPr>
          <a:lstStyle/>
          <a:p>
            <a:r>
              <a:rPr lang="en-GB" sz="875" dirty="0">
                <a:latin typeface="Gill Sans MT" panose="020B0502020104020203" pitchFamily="34" charset="77"/>
              </a:rPr>
              <a:t>Original paper: Explaining and Harnessing Adversarial Examples,  Ian J. Goodfellow, Jonathon </a:t>
            </a:r>
            <a:r>
              <a:rPr lang="en-GB" sz="875" dirty="0" err="1">
                <a:latin typeface="Gill Sans MT" panose="020B0502020104020203" pitchFamily="34" charset="77"/>
              </a:rPr>
              <a:t>Shlens</a:t>
            </a:r>
            <a:r>
              <a:rPr lang="en-GB" sz="875" dirty="0">
                <a:latin typeface="Gill Sans MT" panose="020B0502020104020203" pitchFamily="34" charset="77"/>
              </a:rPr>
              <a:t>, Christian </a:t>
            </a:r>
            <a:r>
              <a:rPr lang="en-GB" sz="875" dirty="0" err="1">
                <a:latin typeface="Gill Sans MT" panose="020B0502020104020203" pitchFamily="34" charset="77"/>
              </a:rPr>
              <a:t>Szegedy</a:t>
            </a:r>
            <a:r>
              <a:rPr lang="en-GB" sz="875" dirty="0">
                <a:latin typeface="Gill Sans MT" panose="020B0502020104020203" pitchFamily="34" charset="77"/>
              </a:rPr>
              <a:t>, </a:t>
            </a:r>
          </a:p>
          <a:p>
            <a:r>
              <a:rPr lang="en-GB" sz="875" dirty="0">
                <a:latin typeface="Gill Sans MT" panose="020B0502020104020203" pitchFamily="34" charset="77"/>
              </a:rPr>
              <a:t>https://</a:t>
            </a:r>
            <a:r>
              <a:rPr lang="en-GB" sz="875" dirty="0" err="1">
                <a:latin typeface="Gill Sans MT" panose="020B0502020104020203" pitchFamily="34" charset="77"/>
              </a:rPr>
              <a:t>arxiv.org</a:t>
            </a:r>
            <a:r>
              <a:rPr lang="en-GB" sz="875" dirty="0">
                <a:latin typeface="Gill Sans MT" panose="020B0502020104020203" pitchFamily="34" charset="77"/>
              </a:rPr>
              <a:t>/abs/1412.6572</a:t>
            </a:r>
          </a:p>
        </p:txBody>
      </p:sp>
    </p:spTree>
    <p:extLst>
      <p:ext uri="{BB962C8B-B14F-4D97-AF65-F5344CB8AC3E}">
        <p14:creationId xmlns:p14="http://schemas.microsoft.com/office/powerpoint/2010/main" val="263141568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B075C-57C7-BD74-23BC-46F7D03FF2E0}"/>
              </a:ext>
            </a:extLst>
          </p:cNvPr>
          <p:cNvSpPr>
            <a:spLocks noGrp="1"/>
          </p:cNvSpPr>
          <p:nvPr>
            <p:ph type="title"/>
          </p:nvPr>
        </p:nvSpPr>
        <p:spPr/>
        <p:txBody>
          <a:bodyPr/>
          <a:lstStyle/>
          <a:p>
            <a:r>
              <a:rPr lang="en-GB" dirty="0"/>
              <a:t>Attention-based models and Transformers</a:t>
            </a:r>
          </a:p>
        </p:txBody>
      </p:sp>
      <p:sp>
        <p:nvSpPr>
          <p:cNvPr id="4" name="Slide Number Placeholder 3">
            <a:extLst>
              <a:ext uri="{FF2B5EF4-FFF2-40B4-BE49-F238E27FC236}">
                <a16:creationId xmlns:a16="http://schemas.microsoft.com/office/drawing/2014/main" id="{96C8F693-D103-B36D-7ECD-D176E8868C5B}"/>
              </a:ext>
            </a:extLst>
          </p:cNvPr>
          <p:cNvSpPr>
            <a:spLocks noGrp="1"/>
          </p:cNvSpPr>
          <p:nvPr>
            <p:ph type="sldNum" sz="quarter" idx="12"/>
          </p:nvPr>
        </p:nvSpPr>
        <p:spPr/>
        <p:txBody>
          <a:bodyPr/>
          <a:lstStyle/>
          <a:p>
            <a:fld id="{44E22EE9-B8A0-0641-9265-052CFE9B95A7}" type="slidenum">
              <a:rPr lang="en-GB" altLang="en-US" smtClean="0"/>
              <a:pPr/>
              <a:t>62</a:t>
            </a:fld>
            <a:endParaRPr lang="en-GB" altLang="en-US" dirty="0"/>
          </a:p>
        </p:txBody>
      </p:sp>
      <p:sp>
        <p:nvSpPr>
          <p:cNvPr id="6" name="TextBox 5">
            <a:extLst>
              <a:ext uri="{FF2B5EF4-FFF2-40B4-BE49-F238E27FC236}">
                <a16:creationId xmlns:a16="http://schemas.microsoft.com/office/drawing/2014/main" id="{065A2AFD-7DB2-3227-010E-B2A57C20C811}"/>
              </a:ext>
            </a:extLst>
          </p:cNvPr>
          <p:cNvSpPr txBox="1"/>
          <p:nvPr/>
        </p:nvSpPr>
        <p:spPr>
          <a:xfrm>
            <a:off x="635016" y="4700164"/>
            <a:ext cx="6984776" cy="892552"/>
          </a:xfrm>
          <a:prstGeom prst="rect">
            <a:avLst/>
          </a:prstGeom>
          <a:noFill/>
        </p:spPr>
        <p:txBody>
          <a:bodyPr wrap="square">
            <a:spAutoFit/>
          </a:bodyPr>
          <a:lstStyle/>
          <a:p>
            <a:r>
              <a:rPr lang="en-GB" sz="1200" dirty="0"/>
              <a:t>Left, Source: Vaswani </a:t>
            </a:r>
            <a:r>
              <a:rPr lang="en-GB" sz="1200" i="1" dirty="0"/>
              <a:t>et al</a:t>
            </a:r>
            <a:r>
              <a:rPr lang="en-GB" sz="1200" dirty="0"/>
              <a:t>., </a:t>
            </a:r>
            <a:r>
              <a:rPr lang="en-GB" sz="1200" dirty="0">
                <a:hlinkClick r:id="rId2"/>
              </a:rPr>
              <a:t>https://arxiv.org/pdf/1706.03762.pdf</a:t>
            </a:r>
            <a:endParaRPr lang="en-GB" sz="1200" dirty="0"/>
          </a:p>
          <a:p>
            <a:r>
              <a:rPr lang="en-GB" sz="1200" dirty="0"/>
              <a:t>Right, </a:t>
            </a:r>
            <a:r>
              <a:rPr lang="en-GB" sz="1200" dirty="0">
                <a:latin typeface="Arial" panose="020B0604020202020204" pitchFamily="34" charset="0"/>
                <a:ea typeface="Helvetica Neue" panose="02000503000000020004" pitchFamily="2" charset="0"/>
                <a:cs typeface="Arial" panose="020B0604020202020204" pitchFamily="34" charset="0"/>
              </a:rPr>
              <a:t>Image adapted from: Understanding Deep Learning, Simon J.D. Prince,  MIT Press. </a:t>
            </a:r>
            <a:endParaRPr lang="en-GB" sz="1200" dirty="0"/>
          </a:p>
          <a:p>
            <a:endParaRPr lang="en-GB" sz="1400" dirty="0"/>
          </a:p>
          <a:p>
            <a:r>
              <a:rPr lang="en-GB" sz="1200" dirty="0" err="1"/>
              <a:t>Pytorch</a:t>
            </a:r>
            <a:r>
              <a:rPr lang="en-GB" sz="1200" dirty="0"/>
              <a:t> tutorial: https://</a:t>
            </a:r>
            <a:r>
              <a:rPr lang="en-GB" sz="1200" dirty="0" err="1"/>
              <a:t>pytorch.org</a:t>
            </a:r>
            <a:r>
              <a:rPr lang="en-GB" sz="1200" dirty="0"/>
              <a:t>/tutorials/beginner/</a:t>
            </a:r>
            <a:r>
              <a:rPr lang="en-GB" sz="1200" dirty="0" err="1"/>
              <a:t>transformer_tutorial.html</a:t>
            </a:r>
            <a:endParaRPr lang="en-GB" sz="1400" dirty="0"/>
          </a:p>
        </p:txBody>
      </p:sp>
      <p:pic>
        <p:nvPicPr>
          <p:cNvPr id="8" name="Picture 7" descr="Diagram&#10;&#10;Description automatically generated">
            <a:extLst>
              <a:ext uri="{FF2B5EF4-FFF2-40B4-BE49-F238E27FC236}">
                <a16:creationId xmlns:a16="http://schemas.microsoft.com/office/drawing/2014/main" id="{30DAA1F7-37C5-C9AA-386C-1565A96C53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1560" y="930010"/>
            <a:ext cx="2371245" cy="3341107"/>
          </a:xfrm>
          <a:prstGeom prst="rect">
            <a:avLst/>
          </a:prstGeom>
        </p:spPr>
      </p:pic>
      <p:grpSp>
        <p:nvGrpSpPr>
          <p:cNvPr id="3" name="Group 2">
            <a:extLst>
              <a:ext uri="{FF2B5EF4-FFF2-40B4-BE49-F238E27FC236}">
                <a16:creationId xmlns:a16="http://schemas.microsoft.com/office/drawing/2014/main" id="{9D0E298D-BD2F-1D36-EBB2-15A0E0F30E28}"/>
              </a:ext>
            </a:extLst>
          </p:cNvPr>
          <p:cNvGrpSpPr/>
          <p:nvPr/>
        </p:nvGrpSpPr>
        <p:grpSpPr>
          <a:xfrm>
            <a:off x="3419872" y="2531253"/>
            <a:ext cx="5525797" cy="1152191"/>
            <a:chOff x="3342488" y="4244435"/>
            <a:chExt cx="8296455" cy="1847908"/>
          </a:xfrm>
        </p:grpSpPr>
        <p:pic>
          <p:nvPicPr>
            <p:cNvPr id="5" name="Picture 4" descr="A diagram of a block diagram&#10;&#10;Description automatically generated">
              <a:extLst>
                <a:ext uri="{FF2B5EF4-FFF2-40B4-BE49-F238E27FC236}">
                  <a16:creationId xmlns:a16="http://schemas.microsoft.com/office/drawing/2014/main" id="{9FB31369-6F8E-AD38-628A-A4AE7BF92006}"/>
                </a:ext>
              </a:extLst>
            </p:cNvPr>
            <p:cNvPicPr>
              <a:picLocks noChangeAspect="1"/>
            </p:cNvPicPr>
            <p:nvPr/>
          </p:nvPicPr>
          <p:blipFill>
            <a:blip r:embed="rId4"/>
            <a:stretch>
              <a:fillRect/>
            </a:stretch>
          </p:blipFill>
          <p:spPr>
            <a:xfrm>
              <a:off x="5007600" y="4244435"/>
              <a:ext cx="5481534" cy="1847908"/>
            </a:xfrm>
            <a:prstGeom prst="rect">
              <a:avLst/>
            </a:prstGeom>
          </p:spPr>
        </p:pic>
        <p:sp>
          <p:nvSpPr>
            <p:cNvPr id="7" name="TextBox 6">
              <a:extLst>
                <a:ext uri="{FF2B5EF4-FFF2-40B4-BE49-F238E27FC236}">
                  <a16:creationId xmlns:a16="http://schemas.microsoft.com/office/drawing/2014/main" id="{A88DB8E8-69F9-EC2D-CBF5-35AD38133AA1}"/>
                </a:ext>
              </a:extLst>
            </p:cNvPr>
            <p:cNvSpPr txBox="1"/>
            <p:nvPr/>
          </p:nvSpPr>
          <p:spPr>
            <a:xfrm>
              <a:off x="3342488" y="4824014"/>
              <a:ext cx="1596161" cy="888514"/>
            </a:xfrm>
            <a:prstGeom prst="rect">
              <a:avLst/>
            </a:prstGeom>
            <a:noFill/>
          </p:spPr>
          <p:txBody>
            <a:bodyPr wrap="none" rtlCol="0">
              <a:spAutoFit/>
            </a:bodyPr>
            <a:lstStyle/>
            <a:p>
              <a:pPr algn="ctr"/>
              <a:r>
                <a:rPr lang="en-GB" sz="1000" dirty="0">
                  <a:latin typeface="Helvetica Neue" panose="02000503000000020004" pitchFamily="2" charset="0"/>
                  <a:ea typeface="Helvetica Neue" panose="02000503000000020004" pitchFamily="2" charset="0"/>
                  <a:cs typeface="Helvetica Neue" panose="02000503000000020004" pitchFamily="2" charset="0"/>
                </a:rPr>
                <a:t>Patient</a:t>
              </a:r>
            </a:p>
            <a:p>
              <a:pPr algn="ctr"/>
              <a:r>
                <a:rPr lang="en-GB" sz="1000" dirty="0">
                  <a:latin typeface="Helvetica Neue" panose="02000503000000020004" pitchFamily="2" charset="0"/>
                  <a:ea typeface="Helvetica Neue" panose="02000503000000020004" pitchFamily="2" charset="0"/>
                  <a:cs typeface="Helvetica Neue" panose="02000503000000020004" pitchFamily="2" charset="0"/>
                </a:rPr>
                <a:t>Demographics/</a:t>
              </a:r>
            </a:p>
            <a:p>
              <a:pPr algn="ctr"/>
              <a:r>
                <a:rPr lang="en-GB" sz="1000" dirty="0">
                  <a:latin typeface="Helvetica Neue" panose="02000503000000020004" pitchFamily="2" charset="0"/>
                  <a:ea typeface="Helvetica Neue" panose="02000503000000020004" pitchFamily="2" charset="0"/>
                  <a:cs typeface="Helvetica Neue" panose="02000503000000020004" pitchFamily="2" charset="0"/>
                </a:rPr>
                <a:t>diagnosis</a:t>
              </a:r>
            </a:p>
          </p:txBody>
        </p:sp>
        <p:sp>
          <p:nvSpPr>
            <p:cNvPr id="9" name="TextBox 8">
              <a:extLst>
                <a:ext uri="{FF2B5EF4-FFF2-40B4-BE49-F238E27FC236}">
                  <a16:creationId xmlns:a16="http://schemas.microsoft.com/office/drawing/2014/main" id="{B9369008-BF4D-F58B-43DC-340521F5442C}"/>
                </a:ext>
              </a:extLst>
            </p:cNvPr>
            <p:cNvSpPr txBox="1"/>
            <p:nvPr/>
          </p:nvSpPr>
          <p:spPr>
            <a:xfrm>
              <a:off x="10177562" y="4817904"/>
              <a:ext cx="1461381" cy="370213"/>
            </a:xfrm>
            <a:prstGeom prst="rect">
              <a:avLst/>
            </a:prstGeom>
            <a:noFill/>
          </p:spPr>
          <p:txBody>
            <a:bodyPr wrap="none" rtlCol="0">
              <a:spAutoFit/>
            </a:bodyPr>
            <a:lstStyle/>
            <a:p>
              <a:r>
                <a:rPr lang="en-GB" sz="900" dirty="0">
                  <a:latin typeface="Helvetica Neue" panose="02000503000000020004" pitchFamily="2" charset="0"/>
                  <a:ea typeface="Helvetica Neue" panose="02000503000000020004" pitchFamily="2" charset="0"/>
                  <a:cs typeface="Helvetica Neue" panose="02000503000000020004" pitchFamily="2" charset="0"/>
                </a:rPr>
                <a:t>Chloral hydrate</a:t>
              </a:r>
            </a:p>
          </p:txBody>
        </p:sp>
        <p:sp>
          <p:nvSpPr>
            <p:cNvPr id="10" name="TextBox 9">
              <a:extLst>
                <a:ext uri="{FF2B5EF4-FFF2-40B4-BE49-F238E27FC236}">
                  <a16:creationId xmlns:a16="http://schemas.microsoft.com/office/drawing/2014/main" id="{83966AC8-AF90-06E2-4890-87308BB1422B}"/>
                </a:ext>
              </a:extLst>
            </p:cNvPr>
            <p:cNvSpPr txBox="1"/>
            <p:nvPr/>
          </p:nvSpPr>
          <p:spPr>
            <a:xfrm>
              <a:off x="10177562" y="5052972"/>
              <a:ext cx="1256809" cy="370213"/>
            </a:xfrm>
            <a:prstGeom prst="rect">
              <a:avLst/>
            </a:prstGeom>
            <a:noFill/>
          </p:spPr>
          <p:txBody>
            <a:bodyPr wrap="none" rtlCol="0">
              <a:spAutoFit/>
            </a:bodyPr>
            <a:lstStyle/>
            <a:p>
              <a:r>
                <a:rPr lang="en-GB" sz="900" dirty="0">
                  <a:latin typeface="Helvetica Neue" panose="02000503000000020004" pitchFamily="2" charset="0"/>
                  <a:ea typeface="Helvetica Neue" panose="02000503000000020004" pitchFamily="2" charset="0"/>
                  <a:cs typeface="Helvetica Neue" panose="02000503000000020004" pitchFamily="2" charset="0"/>
                </a:rPr>
                <a:t>Paracetamol</a:t>
              </a:r>
              <a:endParaRPr lang="en-GB" sz="10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1" name="TextBox 10">
              <a:extLst>
                <a:ext uri="{FF2B5EF4-FFF2-40B4-BE49-F238E27FC236}">
                  <a16:creationId xmlns:a16="http://schemas.microsoft.com/office/drawing/2014/main" id="{4BEFE749-D2C7-47D5-02F9-858CED7A1C9D}"/>
                </a:ext>
              </a:extLst>
            </p:cNvPr>
            <p:cNvSpPr txBox="1"/>
            <p:nvPr/>
          </p:nvSpPr>
          <p:spPr>
            <a:xfrm>
              <a:off x="10177562" y="5268258"/>
              <a:ext cx="1377147" cy="370213"/>
            </a:xfrm>
            <a:prstGeom prst="rect">
              <a:avLst/>
            </a:prstGeom>
            <a:noFill/>
          </p:spPr>
          <p:txBody>
            <a:bodyPr wrap="none" rtlCol="0">
              <a:spAutoFit/>
            </a:bodyPr>
            <a:lstStyle/>
            <a:p>
              <a:r>
                <a:rPr lang="en-GB" sz="900" dirty="0">
                  <a:latin typeface="Helvetica Neue" panose="02000503000000020004" pitchFamily="2" charset="0"/>
                  <a:ea typeface="Helvetica Neue" panose="02000503000000020004" pitchFamily="2" charset="0"/>
                  <a:cs typeface="Helvetica Neue" panose="02000503000000020004" pitchFamily="2" charset="0"/>
                </a:rPr>
                <a:t>Levetiracetam</a:t>
              </a:r>
              <a:endParaRPr lang="en-GB" sz="10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2" name="TextBox 11">
              <a:extLst>
                <a:ext uri="{FF2B5EF4-FFF2-40B4-BE49-F238E27FC236}">
                  <a16:creationId xmlns:a16="http://schemas.microsoft.com/office/drawing/2014/main" id="{8B85998D-F6DF-67EA-3F95-6FD447ACC137}"/>
                </a:ext>
              </a:extLst>
            </p:cNvPr>
            <p:cNvSpPr txBox="1"/>
            <p:nvPr/>
          </p:nvSpPr>
          <p:spPr>
            <a:xfrm>
              <a:off x="10177560" y="5503327"/>
              <a:ext cx="936710" cy="394894"/>
            </a:xfrm>
            <a:prstGeom prst="rect">
              <a:avLst/>
            </a:prstGeom>
            <a:noFill/>
          </p:spPr>
          <p:txBody>
            <a:bodyPr wrap="none" rtlCol="0">
              <a:spAutoFit/>
            </a:bodyPr>
            <a:lstStyle/>
            <a:p>
              <a:r>
                <a:rPr lang="en-GB" sz="900" dirty="0" err="1">
                  <a:latin typeface="Helvetica Neue" panose="02000503000000020004" pitchFamily="2" charset="0"/>
                  <a:ea typeface="Helvetica Neue" panose="02000503000000020004" pitchFamily="2" charset="0"/>
                  <a:cs typeface="Helvetica Neue" panose="02000503000000020004" pitchFamily="2" charset="0"/>
                </a:rPr>
                <a:t>FIB</a:t>
              </a:r>
              <a:r>
                <a:rPr lang="en-GB" sz="1000" dirty="0" err="1">
                  <a:latin typeface="Helvetica Neue" panose="02000503000000020004" pitchFamily="2" charset="0"/>
                  <a:ea typeface="Helvetica Neue" panose="02000503000000020004" pitchFamily="2" charset="0"/>
                  <a:cs typeface="Helvetica Neue" panose="02000503000000020004" pitchFamily="2" charset="0"/>
                </a:rPr>
                <a:t>_</a:t>
              </a:r>
              <a:r>
                <a:rPr lang="en-GB" sz="900" dirty="0" err="1">
                  <a:latin typeface="Helvetica Neue" panose="02000503000000020004" pitchFamily="2" charset="0"/>
                  <a:ea typeface="Helvetica Neue" panose="02000503000000020004" pitchFamily="2" charset="0"/>
                  <a:cs typeface="Helvetica Neue" panose="02000503000000020004" pitchFamily="2" charset="0"/>
                </a:rPr>
                <a:t>low</a:t>
              </a:r>
              <a:endParaRPr lang="en-GB" sz="10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3" name="TextBox 12">
              <a:extLst>
                <a:ext uri="{FF2B5EF4-FFF2-40B4-BE49-F238E27FC236}">
                  <a16:creationId xmlns:a16="http://schemas.microsoft.com/office/drawing/2014/main" id="{E369F2EB-03A0-EADE-2A48-C55B45A10509}"/>
                </a:ext>
              </a:extLst>
            </p:cNvPr>
            <p:cNvSpPr txBox="1"/>
            <p:nvPr/>
          </p:nvSpPr>
          <p:spPr>
            <a:xfrm>
              <a:off x="10185711" y="5717708"/>
              <a:ext cx="905422" cy="370213"/>
            </a:xfrm>
            <a:prstGeom prst="rect">
              <a:avLst/>
            </a:prstGeom>
            <a:noFill/>
          </p:spPr>
          <p:txBody>
            <a:bodyPr wrap="none" rtlCol="0">
              <a:spAutoFit/>
            </a:bodyPr>
            <a:lstStyle/>
            <a:p>
              <a:r>
                <a:rPr lang="en-GB" sz="900" dirty="0" err="1">
                  <a:latin typeface="Helvetica Neue" panose="02000503000000020004" pitchFamily="2" charset="0"/>
                  <a:ea typeface="Helvetica Neue" panose="02000503000000020004" pitchFamily="2" charset="0"/>
                  <a:cs typeface="Helvetica Neue" panose="02000503000000020004" pitchFamily="2" charset="0"/>
                </a:rPr>
                <a:t>PT_high</a:t>
              </a:r>
              <a:endParaRPr lang="en-GB" sz="900" dirty="0">
                <a:latin typeface="Helvetica Neue" panose="02000503000000020004" pitchFamily="2" charset="0"/>
                <a:ea typeface="Helvetica Neue" panose="02000503000000020004" pitchFamily="2" charset="0"/>
                <a:cs typeface="Helvetica Neue" panose="02000503000000020004" pitchFamily="2" charset="0"/>
              </a:endParaRPr>
            </a:p>
          </p:txBody>
        </p:sp>
      </p:grpSp>
      <p:pic>
        <p:nvPicPr>
          <p:cNvPr id="14" name="Picture 13" descr="A screenshot of a table&#10;&#10;Description automatically generated">
            <a:extLst>
              <a:ext uri="{FF2B5EF4-FFF2-40B4-BE49-F238E27FC236}">
                <a16:creationId xmlns:a16="http://schemas.microsoft.com/office/drawing/2014/main" id="{657C6B68-8AD7-C9CE-FAA4-858473244DC7}"/>
              </a:ext>
            </a:extLst>
          </p:cNvPr>
          <p:cNvPicPr>
            <a:picLocks noChangeAspect="1"/>
          </p:cNvPicPr>
          <p:nvPr/>
        </p:nvPicPr>
        <p:blipFill rotWithShape="1">
          <a:blip r:embed="rId5"/>
          <a:srcRect t="81642"/>
          <a:stretch/>
        </p:blipFill>
        <p:spPr>
          <a:xfrm>
            <a:off x="3358705" y="1541642"/>
            <a:ext cx="5306914" cy="463993"/>
          </a:xfrm>
          <a:prstGeom prst="rect">
            <a:avLst/>
          </a:prstGeom>
        </p:spPr>
      </p:pic>
    </p:spTree>
    <p:extLst>
      <p:ext uri="{BB962C8B-B14F-4D97-AF65-F5344CB8AC3E}">
        <p14:creationId xmlns:p14="http://schemas.microsoft.com/office/powerpoint/2010/main" val="67235692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2D6755-475D-F949-13E1-5C04D7124EFF}"/>
              </a:ext>
            </a:extLst>
          </p:cNvPr>
          <p:cNvSpPr>
            <a:spLocks noGrp="1"/>
          </p:cNvSpPr>
          <p:nvPr>
            <p:ph type="title"/>
          </p:nvPr>
        </p:nvSpPr>
        <p:spPr/>
        <p:txBody>
          <a:bodyPr/>
          <a:lstStyle/>
          <a:p>
            <a:r>
              <a:rPr lang="en-GB" dirty="0"/>
              <a:t>Large Language Models (LLMs)</a:t>
            </a:r>
          </a:p>
        </p:txBody>
      </p:sp>
      <p:sp>
        <p:nvSpPr>
          <p:cNvPr id="3" name="Slide Number Placeholder 2">
            <a:extLst>
              <a:ext uri="{FF2B5EF4-FFF2-40B4-BE49-F238E27FC236}">
                <a16:creationId xmlns:a16="http://schemas.microsoft.com/office/drawing/2014/main" id="{C7CD2468-C74F-8F8A-D9A5-FEACB03609D9}"/>
              </a:ext>
            </a:extLst>
          </p:cNvPr>
          <p:cNvSpPr>
            <a:spLocks noGrp="1"/>
          </p:cNvSpPr>
          <p:nvPr>
            <p:ph type="sldNum" sz="quarter" idx="12"/>
          </p:nvPr>
        </p:nvSpPr>
        <p:spPr/>
        <p:txBody>
          <a:bodyPr/>
          <a:lstStyle/>
          <a:p>
            <a:fld id="{BB98F552-A29D-2D4E-8192-F20670493719}" type="slidenum">
              <a:rPr lang="en-GB" altLang="en-US" smtClean="0"/>
              <a:pPr/>
              <a:t>63</a:t>
            </a:fld>
            <a:endParaRPr lang="en-GB" altLang="en-US" dirty="0"/>
          </a:p>
        </p:txBody>
      </p:sp>
      <p:pic>
        <p:nvPicPr>
          <p:cNvPr id="1026" name="Picture 2" descr="A diagram of a computer network&#10;&#10;Description automatically generated">
            <a:extLst>
              <a:ext uri="{FF2B5EF4-FFF2-40B4-BE49-F238E27FC236}">
                <a16:creationId xmlns:a16="http://schemas.microsoft.com/office/drawing/2014/main" id="{E9169DAB-EB4C-CDEA-4232-F41F0242C6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7624" y="930011"/>
            <a:ext cx="5544616" cy="415586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D32A2CA3-6112-D4E3-C339-4876A2E76AD2}"/>
              </a:ext>
            </a:extLst>
          </p:cNvPr>
          <p:cNvSpPr txBox="1"/>
          <p:nvPr/>
        </p:nvSpPr>
        <p:spPr>
          <a:xfrm>
            <a:off x="827584" y="5318126"/>
            <a:ext cx="4572000" cy="423193"/>
          </a:xfrm>
          <a:prstGeom prst="rect">
            <a:avLst/>
          </a:prstGeom>
          <a:noFill/>
        </p:spPr>
        <p:txBody>
          <a:bodyPr wrap="square">
            <a:spAutoFit/>
          </a:bodyPr>
          <a:lstStyle/>
          <a:p>
            <a:r>
              <a:rPr lang="en-GB" sz="1000" dirty="0">
                <a:latin typeface="Arial" panose="020B0604020202020204" pitchFamily="34" charset="0"/>
                <a:ea typeface="Helvetica Neue" panose="02000503000000020004" pitchFamily="2" charset="0"/>
                <a:cs typeface="Arial" panose="020B0604020202020204" pitchFamily="34" charset="0"/>
              </a:rPr>
              <a:t>Source: Understanding Deep Learning, Simon J.D. Prince,  MIT Press. </a:t>
            </a:r>
            <a:endParaRPr lang="en-GB" sz="1000" dirty="0"/>
          </a:p>
          <a:p>
            <a:endParaRPr lang="en-GB" sz="1050" dirty="0"/>
          </a:p>
        </p:txBody>
      </p:sp>
    </p:spTree>
    <p:extLst>
      <p:ext uri="{BB962C8B-B14F-4D97-AF65-F5344CB8AC3E}">
        <p14:creationId xmlns:p14="http://schemas.microsoft.com/office/powerpoint/2010/main" val="18921148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0D4B0E-EC4B-AF65-F5A6-6C77B84E688D}"/>
              </a:ext>
            </a:extLst>
          </p:cNvPr>
          <p:cNvSpPr>
            <a:spLocks noGrp="1"/>
          </p:cNvSpPr>
          <p:nvPr>
            <p:ph type="title"/>
          </p:nvPr>
        </p:nvSpPr>
        <p:spPr/>
        <p:txBody>
          <a:bodyPr/>
          <a:lstStyle/>
          <a:p>
            <a:r>
              <a:rPr lang="en-US" dirty="0"/>
              <a:t>If you have any questions </a:t>
            </a:r>
          </a:p>
        </p:txBody>
      </p:sp>
      <p:sp>
        <p:nvSpPr>
          <p:cNvPr id="3" name="Content Placeholder 2">
            <a:extLst>
              <a:ext uri="{FF2B5EF4-FFF2-40B4-BE49-F238E27FC236}">
                <a16:creationId xmlns:a16="http://schemas.microsoft.com/office/drawing/2014/main" id="{F37C2CD0-A4E6-0FCE-E04C-C1C1CB0C3E1D}"/>
              </a:ext>
            </a:extLst>
          </p:cNvPr>
          <p:cNvSpPr>
            <a:spLocks noGrp="1"/>
          </p:cNvSpPr>
          <p:nvPr>
            <p:ph idx="1"/>
          </p:nvPr>
        </p:nvSpPr>
        <p:spPr/>
        <p:txBody>
          <a:bodyPr/>
          <a:lstStyle/>
          <a:p>
            <a:r>
              <a:rPr lang="en-US" dirty="0"/>
              <a:t>Please feel free to arrange a meeting or email (p.barnaghi@imperial.ac.uk). </a:t>
            </a:r>
          </a:p>
          <a:p>
            <a:r>
              <a:rPr lang="en-US" dirty="0"/>
              <a:t>My office: 928, Sir Michael Uren Research Hub, White City Campus.</a:t>
            </a:r>
          </a:p>
          <a:p>
            <a:endParaRPr lang="en-US" dirty="0"/>
          </a:p>
        </p:txBody>
      </p:sp>
      <p:sp>
        <p:nvSpPr>
          <p:cNvPr id="4" name="Slide Number Placeholder 3">
            <a:extLst>
              <a:ext uri="{FF2B5EF4-FFF2-40B4-BE49-F238E27FC236}">
                <a16:creationId xmlns:a16="http://schemas.microsoft.com/office/drawing/2014/main" id="{5871F661-CD16-4A1E-EAB3-76CFDCC66AF4}"/>
              </a:ext>
            </a:extLst>
          </p:cNvPr>
          <p:cNvSpPr>
            <a:spLocks noGrp="1"/>
          </p:cNvSpPr>
          <p:nvPr>
            <p:ph type="sldNum" sz="quarter" idx="12"/>
          </p:nvPr>
        </p:nvSpPr>
        <p:spPr/>
        <p:txBody>
          <a:bodyPr/>
          <a:lstStyle/>
          <a:p>
            <a:fld id="{44E22EE9-B8A0-0641-9265-052CFE9B95A7}" type="slidenum">
              <a:rPr lang="en-GB" altLang="en-US" smtClean="0"/>
              <a:pPr/>
              <a:t>64</a:t>
            </a:fld>
            <a:endParaRPr lang="en-GB" altLang="en-US" dirty="0"/>
          </a:p>
        </p:txBody>
      </p:sp>
    </p:spTree>
    <p:extLst>
      <p:ext uri="{BB962C8B-B14F-4D97-AF65-F5344CB8AC3E}">
        <p14:creationId xmlns:p14="http://schemas.microsoft.com/office/powerpoint/2010/main" val="12621852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5468B8-FDAB-5BB7-67B9-001FB949B1ED}"/>
              </a:ext>
            </a:extLst>
          </p:cNvPr>
          <p:cNvSpPr>
            <a:spLocks noGrp="1"/>
          </p:cNvSpPr>
          <p:nvPr>
            <p:ph type="title"/>
          </p:nvPr>
        </p:nvSpPr>
        <p:spPr>
          <a:xfrm>
            <a:off x="457200" y="-22490"/>
            <a:ext cx="8229600" cy="952501"/>
          </a:xfrm>
        </p:spPr>
        <p:txBody>
          <a:bodyPr wrap="square" anchor="ctr">
            <a:normAutofit/>
          </a:bodyPr>
          <a:lstStyle/>
          <a:p>
            <a:r>
              <a:rPr lang="en-GB" dirty="0"/>
              <a:t>CCNs and visual cortex</a:t>
            </a:r>
          </a:p>
        </p:txBody>
      </p:sp>
      <p:sp>
        <p:nvSpPr>
          <p:cNvPr id="3" name="Content Placeholder 2">
            <a:extLst>
              <a:ext uri="{FF2B5EF4-FFF2-40B4-BE49-F238E27FC236}">
                <a16:creationId xmlns:a16="http://schemas.microsoft.com/office/drawing/2014/main" id="{02FAFC12-D31A-45AD-5B7D-B25787085B54}"/>
              </a:ext>
            </a:extLst>
          </p:cNvPr>
          <p:cNvSpPr>
            <a:spLocks noGrp="1"/>
          </p:cNvSpPr>
          <p:nvPr>
            <p:ph sz="half" idx="1"/>
          </p:nvPr>
        </p:nvSpPr>
        <p:spPr>
          <a:xfrm>
            <a:off x="457200" y="1057011"/>
            <a:ext cx="3754760" cy="4140729"/>
          </a:xfrm>
        </p:spPr>
        <p:txBody>
          <a:bodyPr wrap="square" anchor="t">
            <a:normAutofit/>
          </a:bodyPr>
          <a:lstStyle/>
          <a:p>
            <a:r>
              <a:rPr lang="en-GB" sz="2000" dirty="0">
                <a:effectLst/>
              </a:rPr>
              <a:t>Hubel and Wiesel discovered that simple cells (left, blue) have preferred locations in the image (dashed ovals) wherein they respond most strongly to bars of particular orientation. Complex cells (green) receive input from many simple cells and thus have more spatially invariant responses. </a:t>
            </a:r>
            <a:endParaRPr lang="en-GB" sz="2000" dirty="0"/>
          </a:p>
          <a:p>
            <a:endParaRPr lang="en-GB" sz="2200" dirty="0"/>
          </a:p>
        </p:txBody>
      </p:sp>
      <p:pic>
        <p:nvPicPr>
          <p:cNvPr id="6" name="Picture 5" descr="Diagram&#10;&#10;Description automatically generated">
            <a:extLst>
              <a:ext uri="{FF2B5EF4-FFF2-40B4-BE49-F238E27FC236}">
                <a16:creationId xmlns:a16="http://schemas.microsoft.com/office/drawing/2014/main" id="{6F93284F-EC3E-4C91-CCD5-50A8E11EA4FB}"/>
              </a:ext>
            </a:extLst>
          </p:cNvPr>
          <p:cNvPicPr>
            <a:picLocks noChangeAspect="1"/>
          </p:cNvPicPr>
          <p:nvPr/>
        </p:nvPicPr>
        <p:blipFill rotWithShape="1">
          <a:blip r:embed="rId2">
            <a:extLst>
              <a:ext uri="{28A0092B-C50C-407E-A947-70E740481C1C}">
                <a14:useLocalDpi xmlns:a14="http://schemas.microsoft.com/office/drawing/2010/main" val="0"/>
              </a:ext>
            </a:extLst>
          </a:blip>
          <a:srcRect l="3994" t="12802" r="2189" b="5261"/>
          <a:stretch/>
        </p:blipFill>
        <p:spPr>
          <a:xfrm>
            <a:off x="4323656" y="1561356"/>
            <a:ext cx="4820344" cy="2410172"/>
          </a:xfrm>
          <a:prstGeom prst="rect">
            <a:avLst/>
          </a:prstGeom>
          <a:noFill/>
        </p:spPr>
      </p:pic>
      <p:sp>
        <p:nvSpPr>
          <p:cNvPr id="4" name="Slide Number Placeholder 3">
            <a:extLst>
              <a:ext uri="{FF2B5EF4-FFF2-40B4-BE49-F238E27FC236}">
                <a16:creationId xmlns:a16="http://schemas.microsoft.com/office/drawing/2014/main" id="{078BBBA6-9362-E447-A92D-9D5A02ACF5CE}"/>
              </a:ext>
            </a:extLst>
          </p:cNvPr>
          <p:cNvSpPr>
            <a:spLocks noGrp="1"/>
          </p:cNvSpPr>
          <p:nvPr>
            <p:ph type="sldNum" sz="quarter" idx="12"/>
          </p:nvPr>
        </p:nvSpPr>
        <p:spPr>
          <a:xfrm>
            <a:off x="6553200" y="5318126"/>
            <a:ext cx="2133600" cy="283104"/>
          </a:xfrm>
        </p:spPr>
        <p:txBody>
          <a:bodyPr wrap="square" anchor="t">
            <a:normAutofit/>
          </a:bodyPr>
          <a:lstStyle/>
          <a:p>
            <a:pPr>
              <a:spcAft>
                <a:spcPts val="600"/>
              </a:spcAft>
            </a:pPr>
            <a:fld id="{44E22EE9-B8A0-0641-9265-052CFE9B95A7}" type="slidenum">
              <a:rPr lang="en-GB" altLang="en-US" smtClean="0"/>
              <a:pPr>
                <a:spcAft>
                  <a:spcPts val="600"/>
                </a:spcAft>
              </a:pPr>
              <a:t>7</a:t>
            </a:fld>
            <a:endParaRPr lang="en-GB" altLang="en-US"/>
          </a:p>
        </p:txBody>
      </p:sp>
      <p:sp>
        <p:nvSpPr>
          <p:cNvPr id="8" name="TextBox 7">
            <a:extLst>
              <a:ext uri="{FF2B5EF4-FFF2-40B4-BE49-F238E27FC236}">
                <a16:creationId xmlns:a16="http://schemas.microsoft.com/office/drawing/2014/main" id="{13E0AC77-B0DD-FD4C-D60E-160F2EB6A438}"/>
              </a:ext>
            </a:extLst>
          </p:cNvPr>
          <p:cNvSpPr txBox="1"/>
          <p:nvPr/>
        </p:nvSpPr>
        <p:spPr>
          <a:xfrm>
            <a:off x="717295" y="5166413"/>
            <a:ext cx="5835905" cy="261610"/>
          </a:xfrm>
          <a:prstGeom prst="rect">
            <a:avLst/>
          </a:prstGeom>
          <a:noFill/>
        </p:spPr>
        <p:txBody>
          <a:bodyPr wrap="square">
            <a:spAutoFit/>
          </a:bodyPr>
          <a:lstStyle/>
          <a:p>
            <a:r>
              <a:rPr lang="en-GB" sz="1050" dirty="0">
                <a:latin typeface="Helvetica Neue" panose="02000503000000020004" pitchFamily="2" charset="0"/>
                <a:ea typeface="Helvetica Neue" panose="02000503000000020004" pitchFamily="2" charset="0"/>
                <a:cs typeface="Helvetica Neue" panose="02000503000000020004" pitchFamily="2" charset="0"/>
              </a:rPr>
              <a:t>Source: Grace W. Lindsay, Gatsby Unit, UCL, https://</a:t>
            </a:r>
            <a:r>
              <a:rPr lang="en-GB" sz="1050" dirty="0" err="1">
                <a:latin typeface="Helvetica Neue" panose="02000503000000020004" pitchFamily="2" charset="0"/>
                <a:ea typeface="Helvetica Neue" panose="02000503000000020004" pitchFamily="2" charset="0"/>
                <a:cs typeface="Helvetica Neue" panose="02000503000000020004" pitchFamily="2" charset="0"/>
              </a:rPr>
              <a:t>arxiv.org</a:t>
            </a:r>
            <a:r>
              <a:rPr lang="en-GB" sz="1050" dirty="0">
                <a:latin typeface="Helvetica Neue" panose="02000503000000020004" pitchFamily="2" charset="0"/>
                <a:ea typeface="Helvetica Neue" panose="02000503000000020004" pitchFamily="2" charset="0"/>
                <a:cs typeface="Helvetica Neue" panose="02000503000000020004" pitchFamily="2" charset="0"/>
              </a:rPr>
              <a:t>/pdf/2001.07092.pdf </a:t>
            </a:r>
          </a:p>
        </p:txBody>
      </p:sp>
    </p:spTree>
    <p:extLst>
      <p:ext uri="{BB962C8B-B14F-4D97-AF65-F5344CB8AC3E}">
        <p14:creationId xmlns:p14="http://schemas.microsoft.com/office/powerpoint/2010/main" val="14557863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6CE938-5BE1-C4C7-DC8E-901F6D66D1CD}"/>
              </a:ext>
            </a:extLst>
          </p:cNvPr>
          <p:cNvSpPr>
            <a:spLocks noGrp="1"/>
          </p:cNvSpPr>
          <p:nvPr>
            <p:ph type="title"/>
          </p:nvPr>
        </p:nvSpPr>
        <p:spPr/>
        <p:txBody>
          <a:bodyPr/>
          <a:lstStyle/>
          <a:p>
            <a:r>
              <a:rPr lang="en-GB" dirty="0"/>
              <a:t>Reinforcement learning (RL)</a:t>
            </a:r>
          </a:p>
        </p:txBody>
      </p:sp>
      <p:sp>
        <p:nvSpPr>
          <p:cNvPr id="3" name="Slide Number Placeholder 2">
            <a:extLst>
              <a:ext uri="{FF2B5EF4-FFF2-40B4-BE49-F238E27FC236}">
                <a16:creationId xmlns:a16="http://schemas.microsoft.com/office/drawing/2014/main" id="{434749DE-A2B9-F99E-8449-A04B7590F45A}"/>
              </a:ext>
            </a:extLst>
          </p:cNvPr>
          <p:cNvSpPr>
            <a:spLocks noGrp="1"/>
          </p:cNvSpPr>
          <p:nvPr>
            <p:ph type="sldNum" sz="quarter" idx="12"/>
          </p:nvPr>
        </p:nvSpPr>
        <p:spPr/>
        <p:txBody>
          <a:bodyPr/>
          <a:lstStyle/>
          <a:p>
            <a:fld id="{BB98F552-A29D-2D4E-8192-F20670493719}" type="slidenum">
              <a:rPr lang="en-GB" altLang="en-US" smtClean="0"/>
              <a:pPr/>
              <a:t>8</a:t>
            </a:fld>
            <a:endParaRPr lang="en-GB" altLang="en-US" dirty="0"/>
          </a:p>
        </p:txBody>
      </p:sp>
      <p:pic>
        <p:nvPicPr>
          <p:cNvPr id="2050" name="Picture 2" descr="A diagram of a computer program&#10;&#10;Description automatically generated">
            <a:extLst>
              <a:ext uri="{FF2B5EF4-FFF2-40B4-BE49-F238E27FC236}">
                <a16:creationId xmlns:a16="http://schemas.microsoft.com/office/drawing/2014/main" id="{577D72EC-A704-4D11-FD3E-BE6CB68FC5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2432" y="1633364"/>
            <a:ext cx="7884368" cy="280333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C942B16-A501-B443-E84E-A6A4223814F3}"/>
              </a:ext>
            </a:extLst>
          </p:cNvPr>
          <p:cNvSpPr txBox="1"/>
          <p:nvPr/>
        </p:nvSpPr>
        <p:spPr>
          <a:xfrm>
            <a:off x="813376" y="5337434"/>
            <a:ext cx="4572000" cy="246221"/>
          </a:xfrm>
          <a:prstGeom prst="rect">
            <a:avLst/>
          </a:prstGeom>
          <a:noFill/>
        </p:spPr>
        <p:txBody>
          <a:bodyPr wrap="square">
            <a:spAutoFit/>
          </a:bodyPr>
          <a:lstStyle/>
          <a:p>
            <a:r>
              <a:rPr lang="en-GB" sz="1000" dirty="0">
                <a:latin typeface="Arial" panose="020B0604020202020204" pitchFamily="34" charset="0"/>
                <a:ea typeface="Helvetica Neue" panose="02000503000000020004" pitchFamily="2" charset="0"/>
                <a:cs typeface="Arial" panose="020B0604020202020204" pitchFamily="34" charset="0"/>
              </a:rPr>
              <a:t>Source: Understanding Deep Learning, Simon J.D. Prince,  MIT Press. </a:t>
            </a:r>
            <a:endParaRPr lang="en-GB" sz="1000" dirty="0"/>
          </a:p>
        </p:txBody>
      </p:sp>
    </p:spTree>
    <p:extLst>
      <p:ext uri="{BB962C8B-B14F-4D97-AF65-F5344CB8AC3E}">
        <p14:creationId xmlns:p14="http://schemas.microsoft.com/office/powerpoint/2010/main" val="41684358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4D4939-F675-AC8B-4D30-DDC477D2F5E8}"/>
              </a:ext>
            </a:extLst>
          </p:cNvPr>
          <p:cNvSpPr>
            <a:spLocks noGrp="1"/>
          </p:cNvSpPr>
          <p:nvPr>
            <p:ph type="title"/>
          </p:nvPr>
        </p:nvSpPr>
        <p:spPr/>
        <p:txBody>
          <a:bodyPr/>
          <a:lstStyle/>
          <a:p>
            <a:r>
              <a:rPr lang="en-GB" dirty="0"/>
              <a:t>Reinforcement learning</a:t>
            </a:r>
          </a:p>
        </p:txBody>
      </p:sp>
      <p:sp>
        <p:nvSpPr>
          <p:cNvPr id="3" name="Content Placeholder 2">
            <a:extLst>
              <a:ext uri="{FF2B5EF4-FFF2-40B4-BE49-F238E27FC236}">
                <a16:creationId xmlns:a16="http://schemas.microsoft.com/office/drawing/2014/main" id="{403121A0-EB9D-84CA-5F67-11331D909B1C}"/>
              </a:ext>
            </a:extLst>
          </p:cNvPr>
          <p:cNvSpPr>
            <a:spLocks noGrp="1"/>
          </p:cNvSpPr>
          <p:nvPr>
            <p:ph idx="1"/>
          </p:nvPr>
        </p:nvSpPr>
        <p:spPr/>
        <p:txBody>
          <a:bodyPr/>
          <a:lstStyle/>
          <a:p>
            <a:r>
              <a:rPr lang="en-GB" sz="1800" dirty="0">
                <a:effectLst/>
              </a:rPr>
              <a:t>Reinforcement learning methods address the problem of how to maximise future reward by mapping states in the environment to actions and are among the most widely used tools in AI research (</a:t>
            </a:r>
            <a:r>
              <a:rPr lang="en-GB" sz="1800" dirty="0">
                <a:solidFill>
                  <a:srgbClr val="2196D1"/>
                </a:solidFill>
                <a:effectLst/>
              </a:rPr>
              <a:t>Sutton and </a:t>
            </a:r>
            <a:r>
              <a:rPr lang="en-GB" sz="1800" dirty="0" err="1">
                <a:solidFill>
                  <a:srgbClr val="2196D1"/>
                </a:solidFill>
                <a:effectLst/>
              </a:rPr>
              <a:t>Barto</a:t>
            </a:r>
            <a:r>
              <a:rPr lang="en-GB" sz="1800" dirty="0">
                <a:solidFill>
                  <a:srgbClr val="2196D1"/>
                </a:solidFill>
                <a:effectLst/>
              </a:rPr>
              <a:t>, 1998</a:t>
            </a:r>
            <a:r>
              <a:rPr lang="en-GB" sz="1800" dirty="0">
                <a:effectLst/>
              </a:rPr>
              <a:t>). </a:t>
            </a:r>
          </a:p>
          <a:p>
            <a:endParaRPr lang="en-GB" sz="1800" dirty="0"/>
          </a:p>
          <a:p>
            <a:r>
              <a:rPr lang="en-GB" sz="1800" dirty="0"/>
              <a:t>RL methods were originally inspired by research into animal learning. In particular, the development of temporal-difference (TD) methods, a critical component of many RL models, was inextricably intertwined with research into animal behaviour in conditioning experiments. </a:t>
            </a:r>
          </a:p>
          <a:p>
            <a:endParaRPr lang="en-GB" dirty="0"/>
          </a:p>
          <a:p>
            <a:endParaRPr lang="en-GB" dirty="0"/>
          </a:p>
        </p:txBody>
      </p:sp>
      <p:sp>
        <p:nvSpPr>
          <p:cNvPr id="4" name="Slide Number Placeholder 3">
            <a:extLst>
              <a:ext uri="{FF2B5EF4-FFF2-40B4-BE49-F238E27FC236}">
                <a16:creationId xmlns:a16="http://schemas.microsoft.com/office/drawing/2014/main" id="{7779A1A0-7CF5-6092-11F7-4C4C748A8F72}"/>
              </a:ext>
            </a:extLst>
          </p:cNvPr>
          <p:cNvSpPr>
            <a:spLocks noGrp="1"/>
          </p:cNvSpPr>
          <p:nvPr>
            <p:ph type="sldNum" sz="quarter" idx="12"/>
          </p:nvPr>
        </p:nvSpPr>
        <p:spPr/>
        <p:txBody>
          <a:bodyPr/>
          <a:lstStyle/>
          <a:p>
            <a:fld id="{44E22EE9-B8A0-0641-9265-052CFE9B95A7}" type="slidenum">
              <a:rPr lang="en-GB" altLang="en-US" smtClean="0"/>
              <a:pPr/>
              <a:t>9</a:t>
            </a:fld>
            <a:endParaRPr lang="en-GB" altLang="en-US" dirty="0"/>
          </a:p>
        </p:txBody>
      </p:sp>
      <p:sp>
        <p:nvSpPr>
          <p:cNvPr id="5" name="TextBox 4">
            <a:extLst>
              <a:ext uri="{FF2B5EF4-FFF2-40B4-BE49-F238E27FC236}">
                <a16:creationId xmlns:a16="http://schemas.microsoft.com/office/drawing/2014/main" id="{390EC3A2-E51D-564F-4925-28D323B68B4A}"/>
              </a:ext>
            </a:extLst>
          </p:cNvPr>
          <p:cNvSpPr txBox="1"/>
          <p:nvPr/>
        </p:nvSpPr>
        <p:spPr>
          <a:xfrm>
            <a:off x="598407" y="5324740"/>
            <a:ext cx="7056784" cy="246221"/>
          </a:xfrm>
          <a:prstGeom prst="rect">
            <a:avLst/>
          </a:prstGeom>
          <a:noFill/>
        </p:spPr>
        <p:txBody>
          <a:bodyPr wrap="square">
            <a:spAutoFit/>
          </a:bodyPr>
          <a:lstStyle/>
          <a:p>
            <a:r>
              <a:rPr lang="en-GB" sz="1000" b="0" i="0" u="none" strike="noStrike" dirty="0">
                <a:solidFill>
                  <a:srgbClr val="212121"/>
                </a:solidFill>
                <a:effectLst/>
                <a:latin typeface="Helvetica Neue" panose="02000503000000020004" pitchFamily="2" charset="0"/>
                <a:ea typeface="Helvetica Neue" panose="02000503000000020004" pitchFamily="2" charset="0"/>
                <a:cs typeface="Helvetica Neue" panose="02000503000000020004" pitchFamily="2" charset="0"/>
              </a:rPr>
              <a:t>Source: Hassabis D, Kumaran D, Summerfield C, </a:t>
            </a:r>
            <a:r>
              <a:rPr lang="en-GB" sz="1000" b="0" i="0" u="none" strike="noStrike" dirty="0" err="1">
                <a:solidFill>
                  <a:srgbClr val="212121"/>
                </a:solidFill>
                <a:effectLst/>
                <a:latin typeface="Helvetica Neue" panose="02000503000000020004" pitchFamily="2" charset="0"/>
                <a:ea typeface="Helvetica Neue" panose="02000503000000020004" pitchFamily="2" charset="0"/>
                <a:cs typeface="Helvetica Neue" panose="02000503000000020004" pitchFamily="2" charset="0"/>
              </a:rPr>
              <a:t>Botvinick</a:t>
            </a:r>
            <a:r>
              <a:rPr lang="en-GB" sz="1000" b="0" i="0" u="none" strike="noStrike" dirty="0">
                <a:solidFill>
                  <a:srgbClr val="212121"/>
                </a:solidFill>
                <a:effectLst/>
                <a:latin typeface="Helvetica Neue" panose="02000503000000020004" pitchFamily="2" charset="0"/>
                <a:ea typeface="Helvetica Neue" panose="02000503000000020004" pitchFamily="2" charset="0"/>
                <a:cs typeface="Helvetica Neue" panose="02000503000000020004" pitchFamily="2" charset="0"/>
              </a:rPr>
              <a:t> M. Neuroscience-Inspired Artificial Intelligence. Neuron. 2017</a:t>
            </a:r>
            <a:endParaRPr lang="en-GB" sz="1000"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2553144384"/>
      </p:ext>
    </p:extLst>
  </p:cSld>
  <p:clrMapOvr>
    <a:masterClrMapping/>
  </p:clrMapOvr>
</p:sld>
</file>

<file path=ppt/theme/theme1.xml><?xml version="1.0" encoding="utf-8"?>
<a:theme xmlns:a="http://schemas.openxmlformats.org/drawingml/2006/main" name="CCSR">
  <a:themeElements>
    <a:clrScheme name="CCS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CSR">
      <a:majorFont>
        <a:latin typeface="Verdana"/>
        <a:ea typeface=""/>
        <a:cs typeface="Arial"/>
      </a:majorFont>
      <a:minorFont>
        <a:latin typeface="Verdan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CCS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CS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CS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CS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CS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CS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CS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CS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CS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CS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CS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CS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E27B08E2-1ED8-9047-9A41-7FD6E07FF0DE}">
  <we:reference id="wa200002290" version="1.0.0.3" store="en-001" storeType="OMEX"/>
  <we:alternateReferences>
    <we:reference id="WA200002290" version="1.0.0.3" store="" storeType="OMEX"/>
  </we:alternateReferences>
  <we:properties>
    <we:property name="mathList" value="[{&quot;id&quot;:&quot;1&quot;,&quot;code&quot;:&quot;$\\hat{y}\\,=\\,w_{0}\\,\\times\\,x_{0}\\,+\\,w_{1}\\times\\,x_{1}\\,+\\,w_{2\\,}\\times\\,x_{3}\\,+\\,...\\,+\\,w_{n}\\,\\times\\,x_{n}$&quot;,&quot;font&quot;:{&quot;size&quot;:18,&quot;family&quot;:&quot;Arial&quot;,&quot;color&quot;:&quot;black&quot;},&quot;type&quot;:&quot;$&quot;},{&quot;id&quot;:&quot;1&quot;,&quot;code&quot;:&quot;$\\sum_{i=1}^{m}\\left(y_{i\\,-\\,}\\hat{y}\\right)^{2}$&quot;,&quot;font&quot;:{&quot;size&quot;:&quot;18&quot;,&quot;family&quot;:&quot;Arial&quot;,&quot;color&quot;:&quot;black&quot;},&quot;type&quot;:&quot;$&quot;},{&quot;id&quot;:&quot;1&quot;,&quot;code&quot;:&quot;$\\sum_{i=1}^{m}\\left(y_{i\\,-\\,}\\hat{y}\\right)^{2}\\,=\\,\\sum_{i=1}^{m}\\left(y_{i}\\,-\\,\\sum_{j=1}^{n}\\,x_{ij}\\right)$&quot;,&quot;font&quot;:{&quot;size&quot;:&quot;18&quot;,&quot;family&quot;:&quot;Arial&quot;,&quot;color&quot;:&quot;black&quot;},&quot;type&quot;:&quot;$&quot;},{&quot;id&quot;:&quot;1&quot;,&quot;code&quot;:&quot;$\\sum_{i=1}^{m}\\left(y_{i\\,-\\,}\\hat{y}\\right)^{2}\\,=\\,\\sum_{i=1}^{m}\\left(y_{i}\\,-\\,\\sum_{j=1}^{n}\\,x_{ij}\\right)\\,+\\,\\lambda\\,\\sum_{j=0}^{n}\\,w_{j^{}}^{2}$&quot;,&quot;font&quot;:{&quot;size&quot;:12,&quot;family&quot;:&quot;Arial&quot;,&quot;color&quot;:&quot;black&quot;},&quot;type&quot;:&quot;$&quot;},{&quot;id&quot;:&quot;1&quot;,&quot;code&quot;:&quot;$\\sum_{i=1}^{m}\\left(y_{i\\,-\\,}\\hat{y}\\right)^{2}\\,=\\,\\sum_{i=1}^{m}\\left(y_{i}\\,-\\,\\sum_{j=1}^{n}\\,x_{ij}\\right)\\,+\\,\\lambda\\,\\sum_{j=0}^{n}\\,w_{j^{}}^{}$&quot;,&quot;font&quot;:{&quot;size&quot;:12,&quot;family&quot;:&quot;Arial&quot;,&quot;color&quot;:&quot;black&quot;},&quot;type&quot;:&quot;$&quot;}]"/>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39424</TotalTime>
  <Words>4309</Words>
  <Application>Microsoft Macintosh PowerPoint</Application>
  <PresentationFormat>On-screen Show (16:10)</PresentationFormat>
  <Paragraphs>349</Paragraphs>
  <Slides>64</Slides>
  <Notes>1</Notes>
  <HiddenSlides>0</HiddenSlides>
  <MMClips>0</MMClips>
  <ScaleCrop>false</ScaleCrop>
  <HeadingPairs>
    <vt:vector size="8" baseType="variant">
      <vt:variant>
        <vt:lpstr>Fonts Used</vt:lpstr>
      </vt:variant>
      <vt:variant>
        <vt:i4>10</vt:i4>
      </vt:variant>
      <vt:variant>
        <vt:lpstr>Theme</vt:lpstr>
      </vt:variant>
      <vt:variant>
        <vt:i4>1</vt:i4>
      </vt:variant>
      <vt:variant>
        <vt:lpstr>Slide Titles</vt:lpstr>
      </vt:variant>
      <vt:variant>
        <vt:i4>64</vt:i4>
      </vt:variant>
      <vt:variant>
        <vt:lpstr>Custom Shows</vt:lpstr>
      </vt:variant>
      <vt:variant>
        <vt:i4>1</vt:i4>
      </vt:variant>
    </vt:vector>
  </HeadingPairs>
  <TitlesOfParts>
    <vt:vector size="76" baseType="lpstr">
      <vt:lpstr>ＭＳ Ｐゴシック</vt:lpstr>
      <vt:lpstr>-apple-system</vt:lpstr>
      <vt:lpstr>Arial</vt:lpstr>
      <vt:lpstr>Calibri</vt:lpstr>
      <vt:lpstr>Cambria Math</vt:lpstr>
      <vt:lpstr>ff3</vt:lpstr>
      <vt:lpstr>Gill Sans MT</vt:lpstr>
      <vt:lpstr>Helvetica</vt:lpstr>
      <vt:lpstr>Helvetica Neue</vt:lpstr>
      <vt:lpstr>Verdana</vt:lpstr>
      <vt:lpstr>CCSR</vt:lpstr>
      <vt:lpstr>PowerPoint Presentation</vt:lpstr>
      <vt:lpstr>Neuroscience and AI</vt:lpstr>
      <vt:lpstr>Neuroscience in ML </vt:lpstr>
      <vt:lpstr>Transferrable ideas from neuroscience </vt:lpstr>
      <vt:lpstr>Deep learning</vt:lpstr>
      <vt:lpstr>Deep learning and biological systems</vt:lpstr>
      <vt:lpstr>CCNs and visual cortex</vt:lpstr>
      <vt:lpstr>Reinforcement learning (RL)</vt:lpstr>
      <vt:lpstr>Reinforcement learning</vt:lpstr>
      <vt:lpstr>Reinforcement learning</vt:lpstr>
      <vt:lpstr>Attention-based models</vt:lpstr>
      <vt:lpstr>CNNs and attention</vt:lpstr>
      <vt:lpstr>Working memory</vt:lpstr>
      <vt:lpstr>Continual learning</vt:lpstr>
      <vt:lpstr>Neuroimaging and continual learning</vt:lpstr>
      <vt:lpstr>Neuroplasticity and machine learning models</vt:lpstr>
      <vt:lpstr>AI in neuroscience </vt:lpstr>
      <vt:lpstr>Applications of ML to diagnosis and treatment of neurodegenerative diseases</vt:lpstr>
      <vt:lpstr>ML and electronic healthcare records analysis</vt:lpstr>
      <vt:lpstr>ML for predicting the progression of disease</vt:lpstr>
      <vt:lpstr>Neuroimaging and deep learning </vt:lpstr>
      <vt:lpstr>ML in precision health and care</vt:lpstr>
      <vt:lpstr>UTI risk analysis</vt:lpstr>
      <vt:lpstr>Some other practical/useful methods and techniques</vt:lpstr>
      <vt:lpstr>Principal component analysis (PCA)</vt:lpstr>
      <vt:lpstr>What are principal components? </vt:lpstr>
      <vt:lpstr>Direction where there is most variance</vt:lpstr>
      <vt:lpstr>PCA</vt:lpstr>
      <vt:lpstr>Eigenvectors and eigenvalues</vt:lpstr>
      <vt:lpstr>Dimensions and eigenvectors </vt:lpstr>
      <vt:lpstr>Dimension Reduction</vt:lpstr>
      <vt:lpstr>Deep Autoencoders</vt:lpstr>
      <vt:lpstr>Autoencoder example</vt:lpstr>
      <vt:lpstr>Autoencoders</vt:lpstr>
      <vt:lpstr>Autoencoders</vt:lpstr>
      <vt:lpstr>In other words</vt:lpstr>
      <vt:lpstr>Important note on autoencoders</vt:lpstr>
      <vt:lpstr>Dropouts in autoencoders</vt:lpstr>
      <vt:lpstr>Undercomplete representation</vt:lpstr>
      <vt:lpstr>Learning process in autoencoders</vt:lpstr>
      <vt:lpstr>Linear decoders</vt:lpstr>
      <vt:lpstr>Sparse autoencoders</vt:lpstr>
      <vt:lpstr>Sparse autoencoders</vt:lpstr>
      <vt:lpstr>A semi-supervised learning scenario</vt:lpstr>
      <vt:lpstr>Encoding categorical features</vt:lpstr>
      <vt:lpstr>Encoding categorical features</vt:lpstr>
      <vt:lpstr>Encoding categorical features</vt:lpstr>
      <vt:lpstr>OneHotEncoder</vt:lpstr>
      <vt:lpstr>OneHotEncoder- example</vt:lpstr>
      <vt:lpstr>Imputation of missing values</vt:lpstr>
      <vt:lpstr>The Imputer class (in Python) </vt:lpstr>
      <vt:lpstr>Data imputation</vt:lpstr>
      <vt:lpstr>Feature selection</vt:lpstr>
      <vt:lpstr>Removing features with low variance</vt:lpstr>
      <vt:lpstr>PowerPoint Presentation</vt:lpstr>
      <vt:lpstr>Sampling and Monte Carlo methods</vt:lpstr>
      <vt:lpstr>Recurrent models </vt:lpstr>
      <vt:lpstr>Generative Adversarial Networks</vt:lpstr>
      <vt:lpstr>Diffusion models </vt:lpstr>
      <vt:lpstr>Adversarial Examples</vt:lpstr>
      <vt:lpstr>A linear adversarial example</vt:lpstr>
      <vt:lpstr>Attention-based models and Transformers</vt:lpstr>
      <vt:lpstr>Large Language Models (LLMs)</vt:lpstr>
      <vt:lpstr>If you have any questions </vt:lpstr>
      <vt:lpstr>Custom Show 1</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Machine learning for neuroscience</dc:title>
  <dc:subject/>
  <dc:creator>P. Barnaghi</dc:creator>
  <cp:keywords/>
  <dc:description/>
  <cp:lastModifiedBy>Barnaghi, Payam</cp:lastModifiedBy>
  <cp:revision>269</cp:revision>
  <cp:lastPrinted>2018-10-01T18:07:26Z</cp:lastPrinted>
  <dcterms:created xsi:type="dcterms:W3CDTF">2015-10-05T13:27:19Z</dcterms:created>
  <dcterms:modified xsi:type="dcterms:W3CDTF">2023-12-29T15:55:44Z</dcterms:modified>
  <cp:category/>
</cp:coreProperties>
</file>